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85" r:id="rId2"/>
    <p:sldId id="486" r:id="rId3"/>
    <p:sldId id="521" r:id="rId4"/>
    <p:sldId id="497" r:id="rId5"/>
    <p:sldId id="496" r:id="rId6"/>
    <p:sldId id="499" r:id="rId7"/>
    <p:sldId id="500" r:id="rId8"/>
    <p:sldId id="513" r:id="rId9"/>
    <p:sldId id="498" r:id="rId10"/>
    <p:sldId id="494" r:id="rId11"/>
    <p:sldId id="502" r:id="rId12"/>
    <p:sldId id="503" r:id="rId13"/>
    <p:sldId id="501" r:id="rId14"/>
    <p:sldId id="511" r:id="rId15"/>
    <p:sldId id="509" r:id="rId16"/>
    <p:sldId id="506" r:id="rId17"/>
    <p:sldId id="512" r:id="rId18"/>
    <p:sldId id="515" r:id="rId19"/>
    <p:sldId id="516" r:id="rId20"/>
    <p:sldId id="518" r:id="rId21"/>
    <p:sldId id="519" r:id="rId22"/>
    <p:sldId id="514" r:id="rId23"/>
    <p:sldId id="520" r:id="rId24"/>
    <p:sldId id="522" r:id="rId25"/>
  </p:sldIdLst>
  <p:sldSz cx="12192000" cy="6858000"/>
  <p:notesSz cx="6858000" cy="9144000"/>
  <p:custDataLst>
    <p:tags r:id="rId27"/>
  </p:custData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864105-8780-A5C9-8EDE-D2B70E53B457}" v="731" dt="2020-09-10T13:16:21.827"/>
    <p1510:client id="{2D0015C0-1AEC-4480-0759-2856DE207710}" v="496" dt="2020-09-14T15:34:47.560"/>
    <p1510:client id="{803674B3-E90A-2C7A-9DB2-C74BAACBE7C9}" v="132" dt="2020-09-10T13:51:45.602"/>
    <p1510:client id="{9852D294-F535-45C1-6020-B8B2C49D6686}" v="6" dt="2020-09-10T16:23:13.395"/>
    <p1510:client id="{C0A744EF-90F9-ACBC-2A54-0163B0487B89}" v="570" dt="2020-09-10T14:47:44.7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4" autoAdjust="0"/>
    <p:restoredTop sz="95597" autoAdjust="0"/>
  </p:normalViewPr>
  <p:slideViewPr>
    <p:cSldViewPr snapToGrid="0">
      <p:cViewPr varScale="1">
        <p:scale>
          <a:sx n="89" d="100"/>
          <a:sy n="89" d="100"/>
        </p:scale>
        <p:origin x="149" y="72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10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10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Łukasz Jodłowski" userId="S::lukasz.jodlowski@uwr.edu.pl::057a5798-5fde-4e53-b757-2a33638d527e" providerId="AD" clId="Web-{C0A744EF-90F9-ACBC-2A54-0163B0487B89}"/>
    <pc:docChg chg="addSld delSld modSld">
      <pc:chgData name="Łukasz Jodłowski" userId="S::lukasz.jodlowski@uwr.edu.pl::057a5798-5fde-4e53-b757-2a33638d527e" providerId="AD" clId="Web-{C0A744EF-90F9-ACBC-2A54-0163B0487B89}" dt="2020-09-10T14:47:44.796" v="571" actId="20577"/>
      <pc:docMkLst>
        <pc:docMk/>
      </pc:docMkLst>
      <pc:sldChg chg="modSp">
        <pc:chgData name="Łukasz Jodłowski" userId="S::lukasz.jodlowski@uwr.edu.pl::057a5798-5fde-4e53-b757-2a33638d527e" providerId="AD" clId="Web-{C0A744EF-90F9-ACBC-2A54-0163B0487B89}" dt="2020-09-10T13:57:13.265" v="151" actId="20577"/>
        <pc:sldMkLst>
          <pc:docMk/>
          <pc:sldMk cId="799305973" sldId="433"/>
        </pc:sldMkLst>
        <pc:spChg chg="mod">
          <ac:chgData name="Łukasz Jodłowski" userId="S::lukasz.jodlowski@uwr.edu.pl::057a5798-5fde-4e53-b757-2a33638d527e" providerId="AD" clId="Web-{C0A744EF-90F9-ACBC-2A54-0163B0487B89}" dt="2020-09-10T13:57:13.265" v="151" actId="20577"/>
          <ac:spMkLst>
            <pc:docMk/>
            <pc:sldMk cId="799305973" sldId="433"/>
            <ac:spMk id="3" creationId="{00000000-0000-0000-0000-000000000000}"/>
          </ac:spMkLst>
        </pc:spChg>
      </pc:sldChg>
      <pc:sldChg chg="modSp">
        <pc:chgData name="Łukasz Jodłowski" userId="S::lukasz.jodlowski@uwr.edu.pl::057a5798-5fde-4e53-b757-2a33638d527e" providerId="AD" clId="Web-{C0A744EF-90F9-ACBC-2A54-0163B0487B89}" dt="2020-09-10T14:17:33.175" v="340" actId="20577"/>
        <pc:sldMkLst>
          <pc:docMk/>
          <pc:sldMk cId="2387738960" sldId="434"/>
        </pc:sldMkLst>
        <pc:spChg chg="mod">
          <ac:chgData name="Łukasz Jodłowski" userId="S::lukasz.jodlowski@uwr.edu.pl::057a5798-5fde-4e53-b757-2a33638d527e" providerId="AD" clId="Web-{C0A744EF-90F9-ACBC-2A54-0163B0487B89}" dt="2020-09-10T14:17:33.175" v="340" actId="20577"/>
          <ac:spMkLst>
            <pc:docMk/>
            <pc:sldMk cId="2387738960" sldId="434"/>
            <ac:spMk id="3" creationId="{00000000-0000-0000-0000-000000000000}"/>
          </ac:spMkLst>
        </pc:spChg>
      </pc:sldChg>
      <pc:sldChg chg="del">
        <pc:chgData name="Łukasz Jodłowski" userId="S::lukasz.jodlowski@uwr.edu.pl::057a5798-5fde-4e53-b757-2a33638d527e" providerId="AD" clId="Web-{C0A744EF-90F9-ACBC-2A54-0163B0487B89}" dt="2020-09-10T14:17:38.597" v="342"/>
        <pc:sldMkLst>
          <pc:docMk/>
          <pc:sldMk cId="1279141148" sldId="435"/>
        </pc:sldMkLst>
      </pc:sldChg>
      <pc:sldChg chg="modSp">
        <pc:chgData name="Łukasz Jodłowski" userId="S::lukasz.jodlowski@uwr.edu.pl::057a5798-5fde-4e53-b757-2a33638d527e" providerId="AD" clId="Web-{C0A744EF-90F9-ACBC-2A54-0163B0487B89}" dt="2020-09-10T14:34:15.554" v="505" actId="20577"/>
        <pc:sldMkLst>
          <pc:docMk/>
          <pc:sldMk cId="886447620" sldId="436"/>
        </pc:sldMkLst>
        <pc:spChg chg="mod">
          <ac:chgData name="Łukasz Jodłowski" userId="S::lukasz.jodlowski@uwr.edu.pl::057a5798-5fde-4e53-b757-2a33638d527e" providerId="AD" clId="Web-{C0A744EF-90F9-ACBC-2A54-0163B0487B89}" dt="2020-09-10T14:34:15.554" v="505" actId="20577"/>
          <ac:spMkLst>
            <pc:docMk/>
            <pc:sldMk cId="886447620" sldId="436"/>
            <ac:spMk id="3" creationId="{00000000-0000-0000-0000-000000000000}"/>
          </ac:spMkLst>
        </pc:spChg>
      </pc:sldChg>
      <pc:sldChg chg="modSp add replId">
        <pc:chgData name="Łukasz Jodłowski" userId="S::lukasz.jodlowski@uwr.edu.pl::057a5798-5fde-4e53-b757-2a33638d527e" providerId="AD" clId="Web-{C0A744EF-90F9-ACBC-2A54-0163B0487B89}" dt="2020-09-10T14:47:44.796" v="570" actId="20577"/>
        <pc:sldMkLst>
          <pc:docMk/>
          <pc:sldMk cId="901571598" sldId="464"/>
        </pc:sldMkLst>
        <pc:spChg chg="mod">
          <ac:chgData name="Łukasz Jodłowski" userId="S::lukasz.jodlowski@uwr.edu.pl::057a5798-5fde-4e53-b757-2a33638d527e" providerId="AD" clId="Web-{C0A744EF-90F9-ACBC-2A54-0163B0487B89}" dt="2020-09-10T14:47:44.796" v="570" actId="20577"/>
          <ac:spMkLst>
            <pc:docMk/>
            <pc:sldMk cId="901571598" sldId="464"/>
            <ac:spMk id="3" creationId="{00000000-0000-0000-0000-000000000000}"/>
          </ac:spMkLst>
        </pc:spChg>
      </pc:sldChg>
    </pc:docChg>
  </pc:docChgLst>
  <pc:docChgLst>
    <pc:chgData name="Łukasz Jodłowski" userId="S::lukasz.jodlowski@uwr.edu.pl::057a5798-5fde-4e53-b757-2a33638d527e" providerId="AD" clId="Web-{9852D294-F535-45C1-6020-B8B2C49D6686}"/>
    <pc:docChg chg="modSld">
      <pc:chgData name="Łukasz Jodłowski" userId="S::lukasz.jodlowski@uwr.edu.pl::057a5798-5fde-4e53-b757-2a33638d527e" providerId="AD" clId="Web-{9852D294-F535-45C1-6020-B8B2C49D6686}" dt="2020-09-10T16:23:10.098" v="4" actId="20577"/>
      <pc:docMkLst>
        <pc:docMk/>
      </pc:docMkLst>
      <pc:sldChg chg="modSp">
        <pc:chgData name="Łukasz Jodłowski" userId="S::lukasz.jodlowski@uwr.edu.pl::057a5798-5fde-4e53-b757-2a33638d527e" providerId="AD" clId="Web-{9852D294-F535-45C1-6020-B8B2C49D6686}" dt="2020-09-10T16:23:07.223" v="2" actId="20577"/>
        <pc:sldMkLst>
          <pc:docMk/>
          <pc:sldMk cId="2387738960" sldId="434"/>
        </pc:sldMkLst>
        <pc:spChg chg="mod">
          <ac:chgData name="Łukasz Jodłowski" userId="S::lukasz.jodlowski@uwr.edu.pl::057a5798-5fde-4e53-b757-2a33638d527e" providerId="AD" clId="Web-{9852D294-F535-45C1-6020-B8B2C49D6686}" dt="2020-09-10T16:23:07.223" v="2" actId="20577"/>
          <ac:spMkLst>
            <pc:docMk/>
            <pc:sldMk cId="2387738960" sldId="434"/>
            <ac:spMk id="3" creationId="{00000000-0000-0000-0000-000000000000}"/>
          </ac:spMkLst>
        </pc:spChg>
      </pc:sldChg>
    </pc:docChg>
  </pc:docChgLst>
  <pc:docChgLst>
    <pc:chgData name="Łukasz Jodłowski" userId="S::lukasz.jodlowski@uwr.edu.pl::057a5798-5fde-4e53-b757-2a33638d527e" providerId="AD" clId="Web-{803674B3-E90A-2C7A-9DB2-C74BAACBE7C9}"/>
    <pc:docChg chg="delSld modSld">
      <pc:chgData name="Łukasz Jodłowski" userId="S::lukasz.jodlowski@uwr.edu.pl::057a5798-5fde-4e53-b757-2a33638d527e" providerId="AD" clId="Web-{803674B3-E90A-2C7A-9DB2-C74BAACBE7C9}" dt="2020-09-10T13:51:45.602" v="133" actId="20577"/>
      <pc:docMkLst>
        <pc:docMk/>
      </pc:docMkLst>
      <pc:sldChg chg="modSp">
        <pc:chgData name="Łukasz Jodłowski" userId="S::lukasz.jodlowski@uwr.edu.pl::057a5798-5fde-4e53-b757-2a33638d527e" providerId="AD" clId="Web-{803674B3-E90A-2C7A-9DB2-C74BAACBE7C9}" dt="2020-09-10T13:44:03.974" v="39" actId="20577"/>
        <pc:sldMkLst>
          <pc:docMk/>
          <pc:sldMk cId="3392469171" sldId="428"/>
        </pc:sldMkLst>
        <pc:spChg chg="mod">
          <ac:chgData name="Łukasz Jodłowski" userId="S::lukasz.jodlowski@uwr.edu.pl::057a5798-5fde-4e53-b757-2a33638d527e" providerId="AD" clId="Web-{803674B3-E90A-2C7A-9DB2-C74BAACBE7C9}" dt="2020-09-10T13:44:03.974" v="39" actId="20577"/>
          <ac:spMkLst>
            <pc:docMk/>
            <pc:sldMk cId="3392469171" sldId="428"/>
            <ac:spMk id="3" creationId="{00000000-0000-0000-0000-000000000000}"/>
          </ac:spMkLst>
        </pc:spChg>
      </pc:sldChg>
      <pc:sldChg chg="modSp del">
        <pc:chgData name="Łukasz Jodłowski" userId="S::lukasz.jodlowski@uwr.edu.pl::057a5798-5fde-4e53-b757-2a33638d527e" providerId="AD" clId="Web-{803674B3-E90A-2C7A-9DB2-C74BAACBE7C9}" dt="2020-09-10T13:46:17.318" v="47"/>
        <pc:sldMkLst>
          <pc:docMk/>
          <pc:sldMk cId="3483600929" sldId="429"/>
        </pc:sldMkLst>
        <pc:spChg chg="mod">
          <ac:chgData name="Łukasz Jodłowski" userId="S::lukasz.jodlowski@uwr.edu.pl::057a5798-5fde-4e53-b757-2a33638d527e" providerId="AD" clId="Web-{803674B3-E90A-2C7A-9DB2-C74BAACBE7C9}" dt="2020-09-10T13:44:10.239" v="41" actId="20577"/>
          <ac:spMkLst>
            <pc:docMk/>
            <pc:sldMk cId="3483600929" sldId="429"/>
            <ac:spMk id="3" creationId="{00000000-0000-0000-0000-000000000000}"/>
          </ac:spMkLst>
        </pc:spChg>
      </pc:sldChg>
      <pc:sldChg chg="del">
        <pc:chgData name="Łukasz Jodłowski" userId="S::lukasz.jodlowski@uwr.edu.pl::057a5798-5fde-4e53-b757-2a33638d527e" providerId="AD" clId="Web-{803674B3-E90A-2C7A-9DB2-C74BAACBE7C9}" dt="2020-09-10T13:45:58.943" v="46"/>
        <pc:sldMkLst>
          <pc:docMk/>
          <pc:sldMk cId="435684435" sldId="430"/>
        </pc:sldMkLst>
      </pc:sldChg>
      <pc:sldChg chg="del">
        <pc:chgData name="Łukasz Jodłowski" userId="S::lukasz.jodlowski@uwr.edu.pl::057a5798-5fde-4e53-b757-2a33638d527e" providerId="AD" clId="Web-{803674B3-E90A-2C7A-9DB2-C74BAACBE7C9}" dt="2020-09-10T13:45:49.240" v="45"/>
        <pc:sldMkLst>
          <pc:docMk/>
          <pc:sldMk cId="2923943138" sldId="431"/>
        </pc:sldMkLst>
      </pc:sldChg>
      <pc:sldChg chg="del">
        <pc:chgData name="Łukasz Jodłowski" userId="S::lukasz.jodlowski@uwr.edu.pl::057a5798-5fde-4e53-b757-2a33638d527e" providerId="AD" clId="Web-{803674B3-E90A-2C7A-9DB2-C74BAACBE7C9}" dt="2020-09-10T13:45:40.537" v="44"/>
        <pc:sldMkLst>
          <pc:docMk/>
          <pc:sldMk cId="2666138036" sldId="432"/>
        </pc:sldMkLst>
      </pc:sldChg>
      <pc:sldChg chg="modSp">
        <pc:chgData name="Łukasz Jodłowski" userId="S::lukasz.jodlowski@uwr.edu.pl::057a5798-5fde-4e53-b757-2a33638d527e" providerId="AD" clId="Web-{803674B3-E90A-2C7A-9DB2-C74BAACBE7C9}" dt="2020-09-10T13:51:45.586" v="132" actId="20577"/>
        <pc:sldMkLst>
          <pc:docMk/>
          <pc:sldMk cId="799305973" sldId="433"/>
        </pc:sldMkLst>
        <pc:spChg chg="mod">
          <ac:chgData name="Łukasz Jodłowski" userId="S::lukasz.jodlowski@uwr.edu.pl::057a5798-5fde-4e53-b757-2a33638d527e" providerId="AD" clId="Web-{803674B3-E90A-2C7A-9DB2-C74BAACBE7C9}" dt="2020-09-10T13:51:45.586" v="132" actId="20577"/>
          <ac:spMkLst>
            <pc:docMk/>
            <pc:sldMk cId="799305973" sldId="433"/>
            <ac:spMk id="3" creationId="{00000000-0000-0000-0000-000000000000}"/>
          </ac:spMkLst>
        </pc:spChg>
      </pc:sldChg>
      <pc:sldChg chg="modSp">
        <pc:chgData name="Łukasz Jodłowski" userId="S::lukasz.jodlowski@uwr.edu.pl::057a5798-5fde-4e53-b757-2a33638d527e" providerId="AD" clId="Web-{803674B3-E90A-2C7A-9DB2-C74BAACBE7C9}" dt="2020-09-10T13:50:41.117" v="79" actId="20577"/>
        <pc:sldMkLst>
          <pc:docMk/>
          <pc:sldMk cId="2387738960" sldId="434"/>
        </pc:sldMkLst>
        <pc:spChg chg="mod">
          <ac:chgData name="Łukasz Jodłowski" userId="S::lukasz.jodlowski@uwr.edu.pl::057a5798-5fde-4e53-b757-2a33638d527e" providerId="AD" clId="Web-{803674B3-E90A-2C7A-9DB2-C74BAACBE7C9}" dt="2020-09-10T13:50:41.117" v="79" actId="20577"/>
          <ac:spMkLst>
            <pc:docMk/>
            <pc:sldMk cId="2387738960" sldId="434"/>
            <ac:spMk id="3" creationId="{00000000-0000-0000-0000-000000000000}"/>
          </ac:spMkLst>
        </pc:spChg>
      </pc:sldChg>
    </pc:docChg>
  </pc:docChgLst>
  <pc:docChgLst>
    <pc:chgData name="Łukasz Jodłowski" userId="S::lukasz.jodlowski@uwr.edu.pl::057a5798-5fde-4e53-b757-2a33638d527e" providerId="AD" clId="Web-{2D0015C0-1AEC-4480-0759-2856DE207710}"/>
    <pc:docChg chg="addSld delSld modSld sldOrd">
      <pc:chgData name="Łukasz Jodłowski" userId="S::lukasz.jodlowski@uwr.edu.pl::057a5798-5fde-4e53-b757-2a33638d527e" providerId="AD" clId="Web-{2D0015C0-1AEC-4480-0759-2856DE207710}" dt="2020-09-14T15:34:47.560" v="487"/>
      <pc:docMkLst>
        <pc:docMk/>
      </pc:docMkLst>
      <pc:sldChg chg="modSp">
        <pc:chgData name="Łukasz Jodłowski" userId="S::lukasz.jodlowski@uwr.edu.pl::057a5798-5fde-4e53-b757-2a33638d527e" providerId="AD" clId="Web-{2D0015C0-1AEC-4480-0759-2856DE207710}" dt="2020-09-14T14:36:41.142" v="20" actId="20577"/>
        <pc:sldMkLst>
          <pc:docMk/>
          <pc:sldMk cId="254999706" sldId="379"/>
        </pc:sldMkLst>
        <pc:spChg chg="mod">
          <ac:chgData name="Łukasz Jodłowski" userId="S::lukasz.jodlowski@uwr.edu.pl::057a5798-5fde-4e53-b757-2a33638d527e" providerId="AD" clId="Web-{2D0015C0-1AEC-4480-0759-2856DE207710}" dt="2020-09-14T14:36:41.142" v="20" actId="20577"/>
          <ac:spMkLst>
            <pc:docMk/>
            <pc:sldMk cId="254999706" sldId="379"/>
            <ac:spMk id="3" creationId="{00000000-0000-0000-0000-000000000000}"/>
          </ac:spMkLst>
        </pc:spChg>
      </pc:sldChg>
      <pc:sldChg chg="modSp">
        <pc:chgData name="Łukasz Jodłowski" userId="S::lukasz.jodlowski@uwr.edu.pl::057a5798-5fde-4e53-b757-2a33638d527e" providerId="AD" clId="Web-{2D0015C0-1AEC-4480-0759-2856DE207710}" dt="2020-09-14T14:41:55.133" v="47" actId="20577"/>
        <pc:sldMkLst>
          <pc:docMk/>
          <pc:sldMk cId="1658616552" sldId="381"/>
        </pc:sldMkLst>
        <pc:spChg chg="mod">
          <ac:chgData name="Łukasz Jodłowski" userId="S::lukasz.jodlowski@uwr.edu.pl::057a5798-5fde-4e53-b757-2a33638d527e" providerId="AD" clId="Web-{2D0015C0-1AEC-4480-0759-2856DE207710}" dt="2020-09-14T14:41:55.133" v="47" actId="20577"/>
          <ac:spMkLst>
            <pc:docMk/>
            <pc:sldMk cId="1658616552" sldId="381"/>
            <ac:spMk id="3" creationId="{00000000-0000-0000-0000-000000000000}"/>
          </ac:spMkLst>
        </pc:spChg>
      </pc:sldChg>
      <pc:sldChg chg="modSp">
        <pc:chgData name="Łukasz Jodłowski" userId="S::lukasz.jodlowski@uwr.edu.pl::057a5798-5fde-4e53-b757-2a33638d527e" providerId="AD" clId="Web-{2D0015C0-1AEC-4480-0759-2856DE207710}" dt="2020-09-14T14:42:58.915" v="61" actId="20577"/>
        <pc:sldMkLst>
          <pc:docMk/>
          <pc:sldMk cId="3436374590" sldId="385"/>
        </pc:sldMkLst>
        <pc:spChg chg="mod">
          <ac:chgData name="Łukasz Jodłowski" userId="S::lukasz.jodlowski@uwr.edu.pl::057a5798-5fde-4e53-b757-2a33638d527e" providerId="AD" clId="Web-{2D0015C0-1AEC-4480-0759-2856DE207710}" dt="2020-09-14T14:42:58.915" v="61" actId="20577"/>
          <ac:spMkLst>
            <pc:docMk/>
            <pc:sldMk cId="3436374590" sldId="385"/>
            <ac:spMk id="3" creationId="{00000000-0000-0000-0000-000000000000}"/>
          </ac:spMkLst>
        </pc:spChg>
      </pc:sldChg>
      <pc:sldChg chg="modSp">
        <pc:chgData name="Łukasz Jodłowski" userId="S::lukasz.jodlowski@uwr.edu.pl::057a5798-5fde-4e53-b757-2a33638d527e" providerId="AD" clId="Web-{2D0015C0-1AEC-4480-0759-2856DE207710}" dt="2020-09-14T14:43:27.260" v="71" actId="20577"/>
        <pc:sldMkLst>
          <pc:docMk/>
          <pc:sldMk cId="1711884866" sldId="387"/>
        </pc:sldMkLst>
        <pc:spChg chg="mod">
          <ac:chgData name="Łukasz Jodłowski" userId="S::lukasz.jodlowski@uwr.edu.pl::057a5798-5fde-4e53-b757-2a33638d527e" providerId="AD" clId="Web-{2D0015C0-1AEC-4480-0759-2856DE207710}" dt="2020-09-14T14:43:27.260" v="71" actId="20577"/>
          <ac:spMkLst>
            <pc:docMk/>
            <pc:sldMk cId="1711884866" sldId="387"/>
            <ac:spMk id="3" creationId="{00000000-0000-0000-0000-000000000000}"/>
          </ac:spMkLst>
        </pc:spChg>
      </pc:sldChg>
      <pc:sldChg chg="modSp">
        <pc:chgData name="Łukasz Jodłowski" userId="S::lukasz.jodlowski@uwr.edu.pl::057a5798-5fde-4e53-b757-2a33638d527e" providerId="AD" clId="Web-{2D0015C0-1AEC-4480-0759-2856DE207710}" dt="2020-09-14T14:43:50.494" v="77" actId="20577"/>
        <pc:sldMkLst>
          <pc:docMk/>
          <pc:sldMk cId="101406438" sldId="390"/>
        </pc:sldMkLst>
        <pc:spChg chg="mod">
          <ac:chgData name="Łukasz Jodłowski" userId="S::lukasz.jodlowski@uwr.edu.pl::057a5798-5fde-4e53-b757-2a33638d527e" providerId="AD" clId="Web-{2D0015C0-1AEC-4480-0759-2856DE207710}" dt="2020-09-14T14:43:50.494" v="77" actId="20577"/>
          <ac:spMkLst>
            <pc:docMk/>
            <pc:sldMk cId="101406438" sldId="390"/>
            <ac:spMk id="3" creationId="{00000000-0000-0000-0000-000000000000}"/>
          </ac:spMkLst>
        </pc:spChg>
      </pc:sldChg>
      <pc:sldChg chg="modSp">
        <pc:chgData name="Łukasz Jodłowski" userId="S::lukasz.jodlowski@uwr.edu.pl::057a5798-5fde-4e53-b757-2a33638d527e" providerId="AD" clId="Web-{2D0015C0-1AEC-4480-0759-2856DE207710}" dt="2020-09-14T14:46:48.092" v="83" actId="20577"/>
        <pc:sldMkLst>
          <pc:docMk/>
          <pc:sldMk cId="347694523" sldId="400"/>
        </pc:sldMkLst>
        <pc:spChg chg="mod">
          <ac:chgData name="Łukasz Jodłowski" userId="S::lukasz.jodlowski@uwr.edu.pl::057a5798-5fde-4e53-b757-2a33638d527e" providerId="AD" clId="Web-{2D0015C0-1AEC-4480-0759-2856DE207710}" dt="2020-09-14T14:46:48.092" v="83" actId="20577"/>
          <ac:spMkLst>
            <pc:docMk/>
            <pc:sldMk cId="347694523" sldId="400"/>
            <ac:spMk id="3" creationId="{00000000-0000-0000-0000-000000000000}"/>
          </ac:spMkLst>
        </pc:spChg>
      </pc:sldChg>
      <pc:sldChg chg="modSp">
        <pc:chgData name="Łukasz Jodłowski" userId="S::lukasz.jodlowski@uwr.edu.pl::057a5798-5fde-4e53-b757-2a33638d527e" providerId="AD" clId="Web-{2D0015C0-1AEC-4480-0759-2856DE207710}" dt="2020-09-14T14:48:23.406" v="123" actId="20577"/>
        <pc:sldMkLst>
          <pc:docMk/>
          <pc:sldMk cId="759867215" sldId="407"/>
        </pc:sldMkLst>
        <pc:spChg chg="mod">
          <ac:chgData name="Łukasz Jodłowski" userId="S::lukasz.jodlowski@uwr.edu.pl::057a5798-5fde-4e53-b757-2a33638d527e" providerId="AD" clId="Web-{2D0015C0-1AEC-4480-0759-2856DE207710}" dt="2020-09-14T14:48:23.406" v="123" actId="20577"/>
          <ac:spMkLst>
            <pc:docMk/>
            <pc:sldMk cId="759867215" sldId="407"/>
            <ac:spMk id="3" creationId="{00000000-0000-0000-0000-000000000000}"/>
          </ac:spMkLst>
        </pc:spChg>
      </pc:sldChg>
      <pc:sldChg chg="modSp">
        <pc:chgData name="Łukasz Jodłowski" userId="S::lukasz.jodlowski@uwr.edu.pl::057a5798-5fde-4e53-b757-2a33638d527e" providerId="AD" clId="Web-{2D0015C0-1AEC-4480-0759-2856DE207710}" dt="2020-09-14T14:49:40.486" v="173" actId="20577"/>
        <pc:sldMkLst>
          <pc:docMk/>
          <pc:sldMk cId="2974299689" sldId="409"/>
        </pc:sldMkLst>
        <pc:spChg chg="mod">
          <ac:chgData name="Łukasz Jodłowski" userId="S::lukasz.jodlowski@uwr.edu.pl::057a5798-5fde-4e53-b757-2a33638d527e" providerId="AD" clId="Web-{2D0015C0-1AEC-4480-0759-2856DE207710}" dt="2020-09-14T14:49:40.486" v="173" actId="20577"/>
          <ac:spMkLst>
            <pc:docMk/>
            <pc:sldMk cId="2974299689" sldId="409"/>
            <ac:spMk id="3" creationId="{00000000-0000-0000-0000-000000000000}"/>
          </ac:spMkLst>
        </pc:spChg>
      </pc:sldChg>
      <pc:sldChg chg="modSp">
        <pc:chgData name="Łukasz Jodłowski" userId="S::lukasz.jodlowski@uwr.edu.pl::057a5798-5fde-4e53-b757-2a33638d527e" providerId="AD" clId="Web-{2D0015C0-1AEC-4480-0759-2856DE207710}" dt="2020-09-14T15:08:56.323" v="235" actId="20577"/>
        <pc:sldMkLst>
          <pc:docMk/>
          <pc:sldMk cId="1122891286" sldId="414"/>
        </pc:sldMkLst>
        <pc:spChg chg="mod">
          <ac:chgData name="Łukasz Jodłowski" userId="S::lukasz.jodlowski@uwr.edu.pl::057a5798-5fde-4e53-b757-2a33638d527e" providerId="AD" clId="Web-{2D0015C0-1AEC-4480-0759-2856DE207710}" dt="2020-09-14T15:08:56.323" v="235" actId="20577"/>
          <ac:spMkLst>
            <pc:docMk/>
            <pc:sldMk cId="1122891286" sldId="414"/>
            <ac:spMk id="3" creationId="{00000000-0000-0000-0000-000000000000}"/>
          </ac:spMkLst>
        </pc:spChg>
      </pc:sldChg>
      <pc:sldChg chg="modSp">
        <pc:chgData name="Łukasz Jodłowski" userId="S::lukasz.jodlowski@uwr.edu.pl::057a5798-5fde-4e53-b757-2a33638d527e" providerId="AD" clId="Web-{2D0015C0-1AEC-4480-0759-2856DE207710}" dt="2020-09-14T15:26:06.767" v="376" actId="20577"/>
        <pc:sldMkLst>
          <pc:docMk/>
          <pc:sldMk cId="5598736" sldId="427"/>
        </pc:sldMkLst>
        <pc:spChg chg="mod">
          <ac:chgData name="Łukasz Jodłowski" userId="S::lukasz.jodlowski@uwr.edu.pl::057a5798-5fde-4e53-b757-2a33638d527e" providerId="AD" clId="Web-{2D0015C0-1AEC-4480-0759-2856DE207710}" dt="2020-09-14T15:26:06.767" v="376" actId="20577"/>
          <ac:spMkLst>
            <pc:docMk/>
            <pc:sldMk cId="5598736" sldId="427"/>
            <ac:spMk id="3" creationId="{00000000-0000-0000-0000-000000000000}"/>
          </ac:spMkLst>
        </pc:spChg>
      </pc:sldChg>
      <pc:sldChg chg="modSp del">
        <pc:chgData name="Łukasz Jodłowski" userId="S::lukasz.jodlowski@uwr.edu.pl::057a5798-5fde-4e53-b757-2a33638d527e" providerId="AD" clId="Web-{2D0015C0-1AEC-4480-0759-2856DE207710}" dt="2020-09-14T15:26:26.002" v="386"/>
        <pc:sldMkLst>
          <pc:docMk/>
          <pc:sldMk cId="3392469171" sldId="428"/>
        </pc:sldMkLst>
        <pc:spChg chg="mod">
          <ac:chgData name="Łukasz Jodłowski" userId="S::lukasz.jodlowski@uwr.edu.pl::057a5798-5fde-4e53-b757-2a33638d527e" providerId="AD" clId="Web-{2D0015C0-1AEC-4480-0759-2856DE207710}" dt="2020-09-14T15:26:18.720" v="383" actId="20577"/>
          <ac:spMkLst>
            <pc:docMk/>
            <pc:sldMk cId="3392469171" sldId="428"/>
            <ac:spMk id="3" creationId="{00000000-0000-0000-0000-000000000000}"/>
          </ac:spMkLst>
        </pc:spChg>
      </pc:sldChg>
      <pc:sldChg chg="modSp del">
        <pc:chgData name="Łukasz Jodłowski" userId="S::lukasz.jodlowski@uwr.edu.pl::057a5798-5fde-4e53-b757-2a33638d527e" providerId="AD" clId="Web-{2D0015C0-1AEC-4480-0759-2856DE207710}" dt="2020-09-14T15:34:47.560" v="487"/>
        <pc:sldMkLst>
          <pc:docMk/>
          <pc:sldMk cId="886447620" sldId="436"/>
        </pc:sldMkLst>
        <pc:spChg chg="mod">
          <ac:chgData name="Łukasz Jodłowski" userId="S::lukasz.jodlowski@uwr.edu.pl::057a5798-5fde-4e53-b757-2a33638d527e" providerId="AD" clId="Web-{2D0015C0-1AEC-4480-0759-2856DE207710}" dt="2020-09-14T15:34:18.387" v="475" actId="20577"/>
          <ac:spMkLst>
            <pc:docMk/>
            <pc:sldMk cId="886447620" sldId="436"/>
            <ac:spMk id="3" creationId="{00000000-0000-0000-0000-000000000000}"/>
          </ac:spMkLst>
        </pc:spChg>
      </pc:sldChg>
      <pc:sldChg chg="addSp modSp">
        <pc:chgData name="Łukasz Jodłowski" userId="S::lukasz.jodlowski@uwr.edu.pl::057a5798-5fde-4e53-b757-2a33638d527e" providerId="AD" clId="Web-{2D0015C0-1AEC-4480-0759-2856DE207710}" dt="2020-09-14T15:34:32.247" v="484" actId="20577"/>
        <pc:sldMkLst>
          <pc:docMk/>
          <pc:sldMk cId="901571598" sldId="464"/>
        </pc:sldMkLst>
        <pc:spChg chg="add">
          <ac:chgData name="Łukasz Jodłowski" userId="S::lukasz.jodlowski@uwr.edu.pl::057a5798-5fde-4e53-b757-2a33638d527e" providerId="AD" clId="Web-{2D0015C0-1AEC-4480-0759-2856DE207710}" dt="2020-09-14T15:31:40.680" v="433"/>
          <ac:spMkLst>
            <pc:docMk/>
            <pc:sldMk cId="901571598" sldId="464"/>
            <ac:spMk id="2" creationId="{5E92E23E-E411-4C27-B4D6-F5B17896AE58}"/>
          </ac:spMkLst>
        </pc:spChg>
        <pc:spChg chg="mod">
          <ac:chgData name="Łukasz Jodłowski" userId="S::lukasz.jodlowski@uwr.edu.pl::057a5798-5fde-4e53-b757-2a33638d527e" providerId="AD" clId="Web-{2D0015C0-1AEC-4480-0759-2856DE207710}" dt="2020-09-14T15:31:31.790" v="427" actId="20577"/>
          <ac:spMkLst>
            <pc:docMk/>
            <pc:sldMk cId="901571598" sldId="464"/>
            <ac:spMk id="3" creationId="{00000000-0000-0000-0000-000000000000}"/>
          </ac:spMkLst>
        </pc:spChg>
        <pc:spChg chg="add mod">
          <ac:chgData name="Łukasz Jodłowski" userId="S::lukasz.jodlowski@uwr.edu.pl::057a5798-5fde-4e53-b757-2a33638d527e" providerId="AD" clId="Web-{2D0015C0-1AEC-4480-0759-2856DE207710}" dt="2020-09-14T15:34:32.247" v="484" actId="20577"/>
          <ac:spMkLst>
            <pc:docMk/>
            <pc:sldMk cId="901571598" sldId="464"/>
            <ac:spMk id="5" creationId="{15EDB66D-DA44-4E73-8353-56754F9BACA0}"/>
          </ac:spMkLst>
        </pc:spChg>
      </pc:sldChg>
      <pc:sldChg chg="modSp">
        <pc:chgData name="Łukasz Jodłowski" userId="S::lukasz.jodlowski@uwr.edu.pl::057a5798-5fde-4e53-b757-2a33638d527e" providerId="AD" clId="Web-{2D0015C0-1AEC-4480-0759-2856DE207710}" dt="2020-09-14T15:23:46.936" v="373" actId="20577"/>
        <pc:sldMkLst>
          <pc:docMk/>
          <pc:sldMk cId="564575205" sldId="468"/>
        </pc:sldMkLst>
        <pc:spChg chg="mod">
          <ac:chgData name="Łukasz Jodłowski" userId="S::lukasz.jodlowski@uwr.edu.pl::057a5798-5fde-4e53-b757-2a33638d527e" providerId="AD" clId="Web-{2D0015C0-1AEC-4480-0759-2856DE207710}" dt="2020-09-14T15:23:46.936" v="373" actId="20577"/>
          <ac:spMkLst>
            <pc:docMk/>
            <pc:sldMk cId="564575205" sldId="468"/>
            <ac:spMk id="3" creationId="{00000000-0000-0000-0000-000000000000}"/>
          </ac:spMkLst>
        </pc:spChg>
      </pc:sldChg>
      <pc:sldChg chg="modSp">
        <pc:chgData name="Łukasz Jodłowski" userId="S::lukasz.jodlowski@uwr.edu.pl::057a5798-5fde-4e53-b757-2a33638d527e" providerId="AD" clId="Web-{2D0015C0-1AEC-4480-0759-2856DE207710}" dt="2020-09-14T14:58:55.920" v="225" actId="20577"/>
        <pc:sldMkLst>
          <pc:docMk/>
          <pc:sldMk cId="1677289477" sldId="469"/>
        </pc:sldMkLst>
        <pc:spChg chg="mod">
          <ac:chgData name="Łukasz Jodłowski" userId="S::lukasz.jodlowski@uwr.edu.pl::057a5798-5fde-4e53-b757-2a33638d527e" providerId="AD" clId="Web-{2D0015C0-1AEC-4480-0759-2856DE207710}" dt="2020-09-14T14:58:55.920" v="225" actId="20577"/>
          <ac:spMkLst>
            <pc:docMk/>
            <pc:sldMk cId="1677289477" sldId="469"/>
            <ac:spMk id="3" creationId="{00000000-0000-0000-0000-000000000000}"/>
          </ac:spMkLst>
        </pc:spChg>
      </pc:sldChg>
      <pc:sldChg chg="modSp">
        <pc:chgData name="Łukasz Jodłowski" userId="S::lukasz.jodlowski@uwr.edu.pl::057a5798-5fde-4e53-b757-2a33638d527e" providerId="AD" clId="Web-{2D0015C0-1AEC-4480-0759-2856DE207710}" dt="2020-09-14T14:53:52.351" v="205" actId="20577"/>
        <pc:sldMkLst>
          <pc:docMk/>
          <pc:sldMk cId="1494727878" sldId="471"/>
        </pc:sldMkLst>
        <pc:spChg chg="mod">
          <ac:chgData name="Łukasz Jodłowski" userId="S::lukasz.jodlowski@uwr.edu.pl::057a5798-5fde-4e53-b757-2a33638d527e" providerId="AD" clId="Web-{2D0015C0-1AEC-4480-0759-2856DE207710}" dt="2020-09-14T14:53:52.351" v="205" actId="20577"/>
          <ac:spMkLst>
            <pc:docMk/>
            <pc:sldMk cId="1494727878" sldId="471"/>
            <ac:spMk id="3" creationId="{00000000-0000-0000-0000-000000000000}"/>
          </ac:spMkLst>
        </pc:spChg>
      </pc:sldChg>
      <pc:sldChg chg="modSp ord">
        <pc:chgData name="Łukasz Jodłowski" userId="S::lukasz.jodlowski@uwr.edu.pl::057a5798-5fde-4e53-b757-2a33638d527e" providerId="AD" clId="Web-{2D0015C0-1AEC-4480-0759-2856DE207710}" dt="2020-09-14T15:26:42.315" v="389" actId="20577"/>
        <pc:sldMkLst>
          <pc:docMk/>
          <pc:sldMk cId="3061566225" sldId="478"/>
        </pc:sldMkLst>
        <pc:spChg chg="mod">
          <ac:chgData name="Łukasz Jodłowski" userId="S::lukasz.jodlowski@uwr.edu.pl::057a5798-5fde-4e53-b757-2a33638d527e" providerId="AD" clId="Web-{2D0015C0-1AEC-4480-0759-2856DE207710}" dt="2020-09-14T15:26:42.315" v="389" actId="20577"/>
          <ac:spMkLst>
            <pc:docMk/>
            <pc:sldMk cId="3061566225" sldId="478"/>
            <ac:spMk id="3" creationId="{00000000-0000-0000-0000-000000000000}"/>
          </ac:spMkLst>
        </pc:spChg>
      </pc:sldChg>
      <pc:sldChg chg="modSp">
        <pc:chgData name="Łukasz Jodłowski" userId="S::lukasz.jodlowski@uwr.edu.pl::057a5798-5fde-4e53-b757-2a33638d527e" providerId="AD" clId="Web-{2D0015C0-1AEC-4480-0759-2856DE207710}" dt="2020-09-14T15:30:37.163" v="422" actId="20577"/>
        <pc:sldMkLst>
          <pc:docMk/>
          <pc:sldMk cId="4263857532" sldId="479"/>
        </pc:sldMkLst>
        <pc:spChg chg="mod">
          <ac:chgData name="Łukasz Jodłowski" userId="S::lukasz.jodlowski@uwr.edu.pl::057a5798-5fde-4e53-b757-2a33638d527e" providerId="AD" clId="Web-{2D0015C0-1AEC-4480-0759-2856DE207710}" dt="2020-09-14T15:30:37.163" v="422" actId="20577"/>
          <ac:spMkLst>
            <pc:docMk/>
            <pc:sldMk cId="4263857532" sldId="479"/>
            <ac:spMk id="3" creationId="{00000000-0000-0000-0000-000000000000}"/>
          </ac:spMkLst>
        </pc:spChg>
      </pc:sldChg>
      <pc:sldChg chg="new del">
        <pc:chgData name="Łukasz Jodłowski" userId="S::lukasz.jodlowski@uwr.edu.pl::057a5798-5fde-4e53-b757-2a33638d527e" providerId="AD" clId="Web-{2D0015C0-1AEC-4480-0759-2856DE207710}" dt="2020-09-14T15:10:58.919" v="238"/>
        <pc:sldMkLst>
          <pc:docMk/>
          <pc:sldMk cId="1161946653" sldId="481"/>
        </pc:sldMkLst>
      </pc:sldChg>
      <pc:sldChg chg="add replId">
        <pc:chgData name="Łukasz Jodłowski" userId="S::lukasz.jodlowski@uwr.edu.pl::057a5798-5fde-4e53-b757-2a33638d527e" providerId="AD" clId="Web-{2D0015C0-1AEC-4480-0759-2856DE207710}" dt="2020-09-14T15:11:02.451" v="239"/>
        <pc:sldMkLst>
          <pc:docMk/>
          <pc:sldMk cId="3213847137" sldId="481"/>
        </pc:sldMkLst>
      </pc:sldChg>
      <pc:sldChg chg="add replId">
        <pc:chgData name="Łukasz Jodłowski" userId="S::lukasz.jodlowski@uwr.edu.pl::057a5798-5fde-4e53-b757-2a33638d527e" providerId="AD" clId="Web-{2D0015C0-1AEC-4480-0759-2856DE207710}" dt="2020-09-14T15:26:31.924" v="387"/>
        <pc:sldMkLst>
          <pc:docMk/>
          <pc:sldMk cId="3787400818" sldId="482"/>
        </pc:sldMkLst>
      </pc:sldChg>
      <pc:sldChg chg="add replId">
        <pc:chgData name="Łukasz Jodłowski" userId="S::lukasz.jodlowski@uwr.edu.pl::057a5798-5fde-4e53-b757-2a33638d527e" providerId="AD" clId="Web-{2D0015C0-1AEC-4480-0759-2856DE207710}" dt="2020-09-14T15:31:13.836" v="424"/>
        <pc:sldMkLst>
          <pc:docMk/>
          <pc:sldMk cId="1053924492" sldId="483"/>
        </pc:sldMkLst>
      </pc:sldChg>
    </pc:docChg>
  </pc:docChgLst>
  <pc:docChgLst>
    <pc:chgData name="Łukasz Jodłowski" userId="S::lukasz.jodlowski@uwr.edu.pl::057a5798-5fde-4e53-b757-2a33638d527e" providerId="AD" clId="Web-{14864105-8780-A5C9-8EDE-D2B70E53B457}"/>
    <pc:docChg chg="delSld modSld">
      <pc:chgData name="Łukasz Jodłowski" userId="S::lukasz.jodlowski@uwr.edu.pl::057a5798-5fde-4e53-b757-2a33638d527e" providerId="AD" clId="Web-{14864105-8780-A5C9-8EDE-D2B70E53B457}" dt="2020-09-10T13:16:21.827" v="736" actId="20577"/>
      <pc:docMkLst>
        <pc:docMk/>
      </pc:docMkLst>
      <pc:sldChg chg="modSp">
        <pc:chgData name="Łukasz Jodłowski" userId="S::lukasz.jodlowski@uwr.edu.pl::057a5798-5fde-4e53-b757-2a33638d527e" providerId="AD" clId="Web-{14864105-8780-A5C9-8EDE-D2B70E53B457}" dt="2020-09-10T12:48:12.203" v="54" actId="20577"/>
        <pc:sldMkLst>
          <pc:docMk/>
          <pc:sldMk cId="1122891286" sldId="414"/>
        </pc:sldMkLst>
        <pc:spChg chg="mod">
          <ac:chgData name="Łukasz Jodłowski" userId="S::lukasz.jodlowski@uwr.edu.pl::057a5798-5fde-4e53-b757-2a33638d527e" providerId="AD" clId="Web-{14864105-8780-A5C9-8EDE-D2B70E53B457}" dt="2020-09-10T12:48:12.203" v="54" actId="20577"/>
          <ac:spMkLst>
            <pc:docMk/>
            <pc:sldMk cId="1122891286" sldId="414"/>
            <ac:spMk id="3" creationId="{00000000-0000-0000-0000-000000000000}"/>
          </ac:spMkLst>
        </pc:spChg>
      </pc:sldChg>
      <pc:sldChg chg="modSp">
        <pc:chgData name="Łukasz Jodłowski" userId="S::lukasz.jodlowski@uwr.edu.pl::057a5798-5fde-4e53-b757-2a33638d527e" providerId="AD" clId="Web-{14864105-8780-A5C9-8EDE-D2B70E53B457}" dt="2020-09-10T12:48:51.249" v="63" actId="20577"/>
        <pc:sldMkLst>
          <pc:docMk/>
          <pc:sldMk cId="2955265847" sldId="418"/>
        </pc:sldMkLst>
        <pc:spChg chg="mod">
          <ac:chgData name="Łukasz Jodłowski" userId="S::lukasz.jodlowski@uwr.edu.pl::057a5798-5fde-4e53-b757-2a33638d527e" providerId="AD" clId="Web-{14864105-8780-A5C9-8EDE-D2B70E53B457}" dt="2020-09-10T12:48:51.249" v="63" actId="20577"/>
          <ac:spMkLst>
            <pc:docMk/>
            <pc:sldMk cId="2955265847" sldId="418"/>
            <ac:spMk id="3" creationId="{00000000-0000-0000-0000-000000000000}"/>
          </ac:spMkLst>
        </pc:spChg>
      </pc:sldChg>
      <pc:sldChg chg="modSp del">
        <pc:chgData name="Łukasz Jodłowski" userId="S::lukasz.jodlowski@uwr.edu.pl::057a5798-5fde-4e53-b757-2a33638d527e" providerId="AD" clId="Web-{14864105-8780-A5C9-8EDE-D2B70E53B457}" dt="2020-09-10T12:49:25.734" v="69"/>
        <pc:sldMkLst>
          <pc:docMk/>
          <pc:sldMk cId="1556667829" sldId="419"/>
        </pc:sldMkLst>
        <pc:spChg chg="mod">
          <ac:chgData name="Łukasz Jodłowski" userId="S::lukasz.jodlowski@uwr.edu.pl::057a5798-5fde-4e53-b757-2a33638d527e" providerId="AD" clId="Web-{14864105-8780-A5C9-8EDE-D2B70E53B457}" dt="2020-09-10T12:49:14.202" v="66" actId="20577"/>
          <ac:spMkLst>
            <pc:docMk/>
            <pc:sldMk cId="1556667829" sldId="419"/>
            <ac:spMk id="3" creationId="{00000000-0000-0000-0000-000000000000}"/>
          </ac:spMkLst>
        </pc:spChg>
      </pc:sldChg>
      <pc:sldChg chg="del">
        <pc:chgData name="Łukasz Jodłowski" userId="S::lukasz.jodlowski@uwr.edu.pl::057a5798-5fde-4e53-b757-2a33638d527e" providerId="AD" clId="Web-{14864105-8780-A5C9-8EDE-D2B70E53B457}" dt="2020-09-10T12:49:30.827" v="70"/>
        <pc:sldMkLst>
          <pc:docMk/>
          <pc:sldMk cId="4199964046" sldId="420"/>
        </pc:sldMkLst>
      </pc:sldChg>
      <pc:sldChg chg="del mod modShow">
        <pc:chgData name="Łukasz Jodłowski" userId="S::lukasz.jodlowski@uwr.edu.pl::057a5798-5fde-4e53-b757-2a33638d527e" providerId="AD" clId="Web-{14864105-8780-A5C9-8EDE-D2B70E53B457}" dt="2020-09-10T12:50:05.671" v="73"/>
        <pc:sldMkLst>
          <pc:docMk/>
          <pc:sldMk cId="3780054343" sldId="421"/>
        </pc:sldMkLst>
      </pc:sldChg>
      <pc:sldChg chg="del">
        <pc:chgData name="Łukasz Jodłowski" userId="S::lukasz.jodlowski@uwr.edu.pl::057a5798-5fde-4e53-b757-2a33638d527e" providerId="AD" clId="Web-{14864105-8780-A5C9-8EDE-D2B70E53B457}" dt="2020-09-10T12:49:55.608" v="72"/>
        <pc:sldMkLst>
          <pc:docMk/>
          <pc:sldMk cId="3933823595" sldId="422"/>
        </pc:sldMkLst>
      </pc:sldChg>
      <pc:sldChg chg="del">
        <pc:chgData name="Łukasz Jodłowski" userId="S::lukasz.jodlowski@uwr.edu.pl::057a5798-5fde-4e53-b757-2a33638d527e" providerId="AD" clId="Web-{14864105-8780-A5C9-8EDE-D2B70E53B457}" dt="2020-09-10T12:50:15.343" v="74"/>
        <pc:sldMkLst>
          <pc:docMk/>
          <pc:sldMk cId="2371322837" sldId="423"/>
        </pc:sldMkLst>
      </pc:sldChg>
      <pc:sldChg chg="modSp">
        <pc:chgData name="Łukasz Jodłowski" userId="S::lukasz.jodlowski@uwr.edu.pl::057a5798-5fde-4e53-b757-2a33638d527e" providerId="AD" clId="Web-{14864105-8780-A5C9-8EDE-D2B70E53B457}" dt="2020-09-10T12:56:10.542" v="139" actId="20577"/>
        <pc:sldMkLst>
          <pc:docMk/>
          <pc:sldMk cId="2043985984" sldId="424"/>
        </pc:sldMkLst>
        <pc:spChg chg="mod">
          <ac:chgData name="Łukasz Jodłowski" userId="S::lukasz.jodlowski@uwr.edu.pl::057a5798-5fde-4e53-b757-2a33638d527e" providerId="AD" clId="Web-{14864105-8780-A5C9-8EDE-D2B70E53B457}" dt="2020-09-10T12:56:10.542" v="139" actId="20577"/>
          <ac:spMkLst>
            <pc:docMk/>
            <pc:sldMk cId="2043985984" sldId="424"/>
            <ac:spMk id="3" creationId="{00000000-0000-0000-0000-000000000000}"/>
          </ac:spMkLst>
        </pc:spChg>
      </pc:sldChg>
      <pc:sldChg chg="modSp">
        <pc:chgData name="Łukasz Jodłowski" userId="S::lukasz.jodlowski@uwr.edu.pl::057a5798-5fde-4e53-b757-2a33638d527e" providerId="AD" clId="Web-{14864105-8780-A5C9-8EDE-D2B70E53B457}" dt="2020-09-10T13:00:12.384" v="170" actId="20577"/>
        <pc:sldMkLst>
          <pc:docMk/>
          <pc:sldMk cId="1730284313" sldId="425"/>
        </pc:sldMkLst>
        <pc:spChg chg="mod">
          <ac:chgData name="Łukasz Jodłowski" userId="S::lukasz.jodlowski@uwr.edu.pl::057a5798-5fde-4e53-b757-2a33638d527e" providerId="AD" clId="Web-{14864105-8780-A5C9-8EDE-D2B70E53B457}" dt="2020-09-10T13:00:12.384" v="170" actId="20577"/>
          <ac:spMkLst>
            <pc:docMk/>
            <pc:sldMk cId="1730284313" sldId="425"/>
            <ac:spMk id="3" creationId="{00000000-0000-0000-0000-000000000000}"/>
          </ac:spMkLst>
        </pc:spChg>
      </pc:sldChg>
      <pc:sldChg chg="del">
        <pc:chgData name="Łukasz Jodłowski" userId="S::lukasz.jodlowski@uwr.edu.pl::057a5798-5fde-4e53-b757-2a33638d527e" providerId="AD" clId="Web-{14864105-8780-A5C9-8EDE-D2B70E53B457}" dt="2020-09-10T13:00:26.524" v="173"/>
        <pc:sldMkLst>
          <pc:docMk/>
          <pc:sldMk cId="623807553" sldId="426"/>
        </pc:sldMkLst>
      </pc:sldChg>
      <pc:sldChg chg="addSp delSp modSp">
        <pc:chgData name="Łukasz Jodłowski" userId="S::lukasz.jodlowski@uwr.edu.pl::057a5798-5fde-4e53-b757-2a33638d527e" providerId="AD" clId="Web-{14864105-8780-A5C9-8EDE-D2B70E53B457}" dt="2020-09-10T13:13:14.798" v="704" actId="20577"/>
        <pc:sldMkLst>
          <pc:docMk/>
          <pc:sldMk cId="5598736" sldId="427"/>
        </pc:sldMkLst>
        <pc:spChg chg="mod">
          <ac:chgData name="Łukasz Jodłowski" userId="S::lukasz.jodlowski@uwr.edu.pl::057a5798-5fde-4e53-b757-2a33638d527e" providerId="AD" clId="Web-{14864105-8780-A5C9-8EDE-D2B70E53B457}" dt="2020-09-10T13:13:14.798" v="704" actId="20577"/>
          <ac:spMkLst>
            <pc:docMk/>
            <pc:sldMk cId="5598736" sldId="427"/>
            <ac:spMk id="3" creationId="{00000000-0000-0000-0000-000000000000}"/>
          </ac:spMkLst>
        </pc:spChg>
        <pc:spChg chg="add del mod">
          <ac:chgData name="Łukasz Jodłowski" userId="S::lukasz.jodlowski@uwr.edu.pl::057a5798-5fde-4e53-b757-2a33638d527e" providerId="AD" clId="Web-{14864105-8780-A5C9-8EDE-D2B70E53B457}" dt="2020-09-10T13:08:52.941" v="269"/>
          <ac:spMkLst>
            <pc:docMk/>
            <pc:sldMk cId="5598736" sldId="427"/>
            <ac:spMk id="6" creationId="{1C0DAC3C-8946-4768-9C0E-0CEFEEDFE703}"/>
          </ac:spMkLst>
        </pc:spChg>
        <pc:graphicFrameChg chg="add del mod">
          <ac:chgData name="Łukasz Jodłowski" userId="S::lukasz.jodlowski@uwr.edu.pl::057a5798-5fde-4e53-b757-2a33638d527e" providerId="AD" clId="Web-{14864105-8780-A5C9-8EDE-D2B70E53B457}" dt="2020-09-10T13:08:52.941" v="270"/>
          <ac:graphicFrameMkLst>
            <pc:docMk/>
            <pc:sldMk cId="5598736" sldId="427"/>
            <ac:graphicFrameMk id="5" creationId="{85D7047F-1815-43CE-9418-82A36F1B6466}"/>
          </ac:graphicFrameMkLst>
        </pc:graphicFrameChg>
      </pc:sldChg>
      <pc:sldChg chg="delSp modSp">
        <pc:chgData name="Łukasz Jodłowski" userId="S::lukasz.jodlowski@uwr.edu.pl::057a5798-5fde-4e53-b757-2a33638d527e" providerId="AD" clId="Web-{14864105-8780-A5C9-8EDE-D2B70E53B457}" dt="2020-09-10T13:16:21.812" v="735" actId="20577"/>
        <pc:sldMkLst>
          <pc:docMk/>
          <pc:sldMk cId="3392469171" sldId="428"/>
        </pc:sldMkLst>
        <pc:spChg chg="mod">
          <ac:chgData name="Łukasz Jodłowski" userId="S::lukasz.jodlowski@uwr.edu.pl::057a5798-5fde-4e53-b757-2a33638d527e" providerId="AD" clId="Web-{14864105-8780-A5C9-8EDE-D2B70E53B457}" dt="2020-09-10T13:16:21.812" v="735" actId="20577"/>
          <ac:spMkLst>
            <pc:docMk/>
            <pc:sldMk cId="3392469171" sldId="428"/>
            <ac:spMk id="3" creationId="{00000000-0000-0000-0000-000000000000}"/>
          </ac:spMkLst>
        </pc:spChg>
        <pc:picChg chg="del">
          <ac:chgData name="Łukasz Jodłowski" userId="S::lukasz.jodlowski@uwr.edu.pl::057a5798-5fde-4e53-b757-2a33638d527e" providerId="AD" clId="Web-{14864105-8780-A5C9-8EDE-D2B70E53B457}" dt="2020-09-10T13:14:13.969" v="707"/>
          <ac:picMkLst>
            <pc:docMk/>
            <pc:sldMk cId="3392469171" sldId="428"/>
            <ac:picMk id="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F7199-C953-448D-9AFA-C2EDEBAA3685}" type="datetimeFigureOut">
              <a:rPr lang="pl-PL"/>
              <a:t>26.09.2023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2F004-DCF4-4984-8335-C7EED61499C1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712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2F004-DCF4-4984-8335-C7EED61499C1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60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26.09.2023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katalog.bu.uni.wroc.pl/search/query?theme=sy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24.png"/><Relationship Id="rId2" Type="http://schemas.openxmlformats.org/officeDocument/2006/relationships/hyperlink" Target="https://www.bu.uni.wroc.pl/katalogi/katalog-komputerowy-informacje#stat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.uni.wroc.pl/oddzialy/curie/oddzial-przechowywania-zbiorow/sekcja-wolnego-dostepu-zasad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.uni.wroc.pl/tresc/zasady-korzystania-z-wrzutni-bibliotecznej-buwr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www.bu.uni.wroc.pl/tresc/zasady-korzystania-z-ksiazkomatu-buw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hyperlink" Target="mailto:piotr.ropuszynski@uwr.edu.p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piotr.ropuszynski@uwr.edu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iotr.ropuszynski@uwr.edu.pl" TargetMode="External"/><Relationship Id="rId2" Type="http://schemas.openxmlformats.org/officeDocument/2006/relationships/hyperlink" Target="https://www.geogr.uni.wroc.pl/data/files/lib-regulamin-phk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iotr.ropuszynski@uwr.edu.pl" TargetMode="External"/><Relationship Id="rId2" Type="http://schemas.openxmlformats.org/officeDocument/2006/relationships/hyperlink" Target="https://gaikk.bu.uni.wroc.pl/pro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piotr.ropuszynski@uwr.edu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bu.uni.wroc.pl/wyszukiwarki" TargetMode="External"/><Relationship Id="rId7" Type="http://schemas.openxmlformats.org/officeDocument/2006/relationships/image" Target="../media/image2.jpg"/><Relationship Id="rId2" Type="http://schemas.openxmlformats.org/officeDocument/2006/relationships/hyperlink" Target="https://www.bu.uni.wroc.pl/e-zasoby-uw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iotr.ropuszynski@uwr.edu.pl" TargetMode="External"/><Relationship Id="rId5" Type="http://schemas.openxmlformats.org/officeDocument/2006/relationships/hyperlink" Target="https://www.bu.uni.wroc.pl/uslugi-online-proxy" TargetMode="External"/><Relationship Id="rId4" Type="http://schemas.openxmlformats.org/officeDocument/2006/relationships/hyperlink" Target="https://www.bu.uni.wroc.pl/otwarta-nauka" TargetMode="External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eoportal.dolnyslask.pl/cat/usr/umwd-wodgik-wroclaw/mapa/mapy-historyczne-deutschen-reiches-dolny-slask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s://www.bibliotekacyfrowa.pl/dlibra/collectiondescription/21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hyperlink" Target="mailto:piotr.ropuszynski@uwr.edu.p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5.xml"/><Relationship Id="rId7" Type="http://schemas.openxmlformats.org/officeDocument/2006/relationships/slide" Target="slide16.xml"/><Relationship Id="rId12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2.jpg"/><Relationship Id="rId5" Type="http://schemas.openxmlformats.org/officeDocument/2006/relationships/slide" Target="slide7.xml"/><Relationship Id="rId10" Type="http://schemas.openxmlformats.org/officeDocument/2006/relationships/slide" Target="slide22.xml"/><Relationship Id="rId4" Type="http://schemas.openxmlformats.org/officeDocument/2006/relationships/slide" Target="slide6.xml"/><Relationship Id="rId9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biblioteka.igrr@uwr.edu.pl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geogr.uni.wroc.pl/bibliotek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mailto:lukasz.kasprzak@uwr.edu.pl" TargetMode="External"/><Relationship Id="rId4" Type="http://schemas.openxmlformats.org/officeDocument/2006/relationships/hyperlink" Target="mailto:piotr.ropuszynski@uwr.edu.p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.uni.wroc.pl/data/files/lib-regulamin-phk.pdf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www.geogr.uni.wroc.pl/data/files/lib-regulamin_biblioteki_igrr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hyperlink" Target="https://www.bu.uni.wroc.pl/regulaminy-i-przepis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bu.uni.wroc.pl/o-bibliotece/wirtualny-przewodnik-uzytkownika-zapis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.uni.wroc.pl/katalogi/zdigitalizowany-alfabetyczny-informacje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katalog.bu.uni.wroc.pl/search/query?theme=sy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Obraz1.p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699"/>
            <a:ext cx="12192000" cy="2730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2187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0" y="4246462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SZKOLENIE BIBLIOTECZNE DLA STUDENTÓW </a:t>
            </a:r>
            <a:r>
              <a:rPr lang="pl-PL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PIERWSZEGO </a:t>
            </a:r>
            <a:r>
              <a:rPr lang="pl-PL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ROKU </a:t>
            </a:r>
            <a:endParaRPr lang="pl-PL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GEOGRAFII</a:t>
            </a:r>
            <a:r>
              <a:rPr lang="pl-PL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TURYSTYKI I GOSPODARKI </a:t>
            </a:r>
            <a:r>
              <a:rPr lang="pl-PL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PRZESTRZENNEJ</a:t>
            </a:r>
          </a:p>
          <a:p>
            <a:pPr algn="ctr"/>
            <a:endParaRPr lang="pl-PL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1200" dirty="0" smtClean="0">
                <a:solidFill>
                  <a:schemeClr val="bg1"/>
                </a:solidFill>
              </a:rPr>
              <a:t>Opracowanie: Małgorzata Diduszko, Łukasz Kasprzak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66758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733" y="1369243"/>
            <a:ext cx="7041727" cy="493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dirty="0" smtClean="0">
                <a:solidFill>
                  <a:schemeClr val="bg1"/>
                </a:solidFill>
              </a:rPr>
              <a:t>Karta </a:t>
            </a:r>
            <a:r>
              <a:rPr lang="pl-PL" sz="1600" b="1" dirty="0">
                <a:solidFill>
                  <a:schemeClr val="bg1"/>
                </a:solidFill>
              </a:rPr>
              <a:t>katalogowa </a:t>
            </a:r>
            <a:r>
              <a:rPr lang="pl-PL" sz="1600" dirty="0">
                <a:solidFill>
                  <a:schemeClr val="bg1"/>
                </a:solidFill>
              </a:rPr>
              <a:t>jest nośnikiem informacji o materiale bibliotecznym, identyfikuje i lokalizuje materiały w bibliotekach i na półkach.  Mogą być karty: </a:t>
            </a:r>
          </a:p>
          <a:p>
            <a:pPr>
              <a:buFontTx/>
              <a:buChar char="-"/>
            </a:pPr>
            <a:r>
              <a:rPr lang="pl-PL" sz="1600" dirty="0" smtClean="0">
                <a:solidFill>
                  <a:schemeClr val="bg1"/>
                </a:solidFill>
              </a:rPr>
              <a:t>główne </a:t>
            </a:r>
            <a:r>
              <a:rPr lang="pl-PL" sz="1600" dirty="0">
                <a:solidFill>
                  <a:schemeClr val="bg1"/>
                </a:solidFill>
              </a:rPr>
              <a:t>– zawierają sygnatury i pełny opis bibliograficzny </a:t>
            </a:r>
            <a:endParaRPr lang="pl-PL" sz="16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l-PL" sz="1600" dirty="0" smtClean="0">
                <a:solidFill>
                  <a:schemeClr val="bg1"/>
                </a:solidFill>
              </a:rPr>
              <a:t>pomocnicze </a:t>
            </a:r>
            <a:r>
              <a:rPr lang="pl-PL" sz="1600" dirty="0">
                <a:solidFill>
                  <a:schemeClr val="bg1"/>
                </a:solidFill>
              </a:rPr>
              <a:t>– pozwalają na wyszukiwanie według danych związanych z opisywanym dziełem,  ale nie występujących w haśle karty głównej, nie zawierają pełnej informacji o dokumencie.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Mogą </a:t>
            </a:r>
            <a:r>
              <a:rPr lang="pl-PL" sz="1600" dirty="0">
                <a:solidFill>
                  <a:schemeClr val="bg1"/>
                </a:solidFill>
              </a:rPr>
              <a:t>to być: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* odsyłacze ogólne (</a:t>
            </a:r>
            <a:r>
              <a:rPr lang="pl-PL" sz="1600" dirty="0">
                <a:solidFill>
                  <a:schemeClr val="bg1"/>
                </a:solidFill>
              </a:rPr>
              <a:t>kierują od innej formy lub części hasła - do formy lub części użytych jako hasło na karcie głównej, nie ma na nich sygnatury</a:t>
            </a:r>
            <a:r>
              <a:rPr lang="pl-PL" sz="1600" dirty="0" smtClean="0">
                <a:solidFill>
                  <a:schemeClr val="bg1"/>
                </a:solidFill>
              </a:rPr>
              <a:t>), 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* odsyłacze szczegółowe </a:t>
            </a:r>
            <a:r>
              <a:rPr lang="pl-PL" sz="1600" dirty="0">
                <a:solidFill>
                  <a:schemeClr val="bg1"/>
                </a:solidFill>
              </a:rPr>
              <a:t>(odnoszą się do konkretnych przypadków, jest na nich sygnatura znajdująca się na odpowiedniej karcie głównej, tworzy się je dla współautorów, redaktorów, tłumaczy, ilustratorów, itp. oraz nazw osobowych, geograficznych i instytucji występujących w tytule lub będących przedmiotem monograficznego opracowania),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* karty </a:t>
            </a:r>
            <a:r>
              <a:rPr lang="pl-PL" sz="1600" dirty="0">
                <a:solidFill>
                  <a:schemeClr val="bg1"/>
                </a:solidFill>
              </a:rPr>
              <a:t>cząstkowe (opisujące np. poszczególne tomy wydawnictw zbiorowych), </a:t>
            </a:r>
            <a:r>
              <a:rPr lang="pl-PL" sz="1600" dirty="0" smtClean="0">
                <a:solidFill>
                  <a:schemeClr val="bg1"/>
                </a:solidFill>
              </a:rPr>
              <a:t> * karty </a:t>
            </a:r>
            <a:r>
              <a:rPr lang="pl-PL" sz="1600" dirty="0">
                <a:solidFill>
                  <a:schemeClr val="bg1"/>
                </a:solidFill>
              </a:rPr>
              <a:t>zbiorowe (tworzone dla serii</a:t>
            </a:r>
            <a:r>
              <a:rPr lang="pl-PL" sz="1600" dirty="0" smtClean="0">
                <a:solidFill>
                  <a:schemeClr val="bg1"/>
                </a:solidFill>
              </a:rPr>
              <a:t>),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* karty </a:t>
            </a:r>
            <a:r>
              <a:rPr lang="pl-PL" sz="1600" dirty="0">
                <a:solidFill>
                  <a:schemeClr val="bg1"/>
                </a:solidFill>
              </a:rPr>
              <a:t>przewodnie (pozwalają uporządkować dużą ilość kart sporządzonych dla jednego hasła).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10302063" y="4617305"/>
            <a:ext cx="1505545" cy="30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karta zbiorowa</a:t>
            </a:r>
            <a:endParaRPr lang="pl-PL" sz="1200" dirty="0">
              <a:solidFill>
                <a:schemeClr val="bg1"/>
              </a:solidFill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8361680" y="1717885"/>
            <a:ext cx="3416306" cy="4215555"/>
            <a:chOff x="8361680" y="1717885"/>
            <a:chExt cx="3416306" cy="4215555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609" y="2963588"/>
              <a:ext cx="1662198" cy="991329"/>
            </a:xfrm>
            <a:prstGeom prst="rect">
              <a:avLst/>
            </a:prstGeom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3544" y="2965059"/>
              <a:ext cx="1662198" cy="1001340"/>
            </a:xfrm>
            <a:prstGeom prst="rect">
              <a:avLst/>
            </a:prstGeom>
          </p:spPr>
        </p:pic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3285" y="3927340"/>
              <a:ext cx="1659115" cy="993147"/>
            </a:xfrm>
            <a:prstGeom prst="rect">
              <a:avLst/>
            </a:prstGeom>
          </p:spPr>
        </p:pic>
        <p:pic>
          <p:nvPicPr>
            <p:cNvPr id="14" name="Obraz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9186" y="1717885"/>
              <a:ext cx="1665279" cy="1002195"/>
            </a:xfrm>
            <a:prstGeom prst="rect">
              <a:avLst/>
            </a:prstGeom>
          </p:spPr>
        </p:pic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2609" y="4941940"/>
              <a:ext cx="1650677" cy="991500"/>
            </a:xfrm>
            <a:prstGeom prst="rect">
              <a:avLst/>
            </a:prstGeom>
          </p:spPr>
        </p:pic>
        <p:sp>
          <p:nvSpPr>
            <p:cNvPr id="17" name="pole tekstowe 16"/>
            <p:cNvSpPr txBox="1"/>
            <p:nvPr/>
          </p:nvSpPr>
          <p:spPr>
            <a:xfrm>
              <a:off x="8616052" y="1776526"/>
              <a:ext cx="1240602" cy="30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solidFill>
                    <a:schemeClr val="bg1"/>
                  </a:solidFill>
                </a:rPr>
                <a:t>karta główna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8361680" y="2701057"/>
              <a:ext cx="1619719" cy="30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solidFill>
                    <a:schemeClr val="bg1"/>
                  </a:solidFill>
                </a:rPr>
                <a:t>karty pomocnicze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8568409" y="3547327"/>
              <a:ext cx="1505545" cy="30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solidFill>
                    <a:schemeClr val="bg1"/>
                  </a:solidFill>
                </a:rPr>
                <a:t>odsyłacz ogólny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8617859" y="5409433"/>
              <a:ext cx="134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solidFill>
                    <a:schemeClr val="bg1"/>
                  </a:solidFill>
                </a:rPr>
                <a:t>karta przewodnia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pole tekstowe 20"/>
            <p:cNvSpPr txBox="1"/>
            <p:nvPr/>
          </p:nvSpPr>
          <p:spPr>
            <a:xfrm>
              <a:off x="10150168" y="3548250"/>
              <a:ext cx="1627818" cy="29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solidFill>
                    <a:schemeClr val="bg1"/>
                  </a:solidFill>
                </a:rPr>
                <a:t>odsyłacz szczegółowy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pic>
          <p:nvPicPr>
            <p:cNvPr id="27" name="Obraz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1395" y="3961319"/>
              <a:ext cx="1671714" cy="987023"/>
            </a:xfrm>
            <a:prstGeom prst="rect">
              <a:avLst/>
            </a:prstGeom>
          </p:spPr>
        </p:pic>
        <p:sp>
          <p:nvSpPr>
            <p:cNvPr id="23" name="pole tekstowe 22"/>
            <p:cNvSpPr txBox="1"/>
            <p:nvPr/>
          </p:nvSpPr>
          <p:spPr>
            <a:xfrm>
              <a:off x="8565296" y="4633607"/>
              <a:ext cx="1590236" cy="308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solidFill>
                    <a:schemeClr val="bg1"/>
                  </a:solidFill>
                </a:rPr>
                <a:t>karta cząstkowa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10368696" y="4638687"/>
            <a:ext cx="1590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karta zbiorowa</a:t>
            </a:r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7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734" y="1237162"/>
            <a:ext cx="6446098" cy="51128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dirty="0" smtClean="0">
                <a:solidFill>
                  <a:schemeClr val="bg1"/>
                </a:solidFill>
              </a:rPr>
              <a:t>Podstawowe </a:t>
            </a:r>
            <a:r>
              <a:rPr lang="pl-PL" sz="1600" b="1" dirty="0">
                <a:solidFill>
                  <a:schemeClr val="bg1"/>
                </a:solidFill>
              </a:rPr>
              <a:t>elementy karty </a:t>
            </a:r>
            <a:r>
              <a:rPr lang="pl-PL" sz="1600" b="1" dirty="0" smtClean="0">
                <a:solidFill>
                  <a:schemeClr val="bg1"/>
                </a:solidFill>
              </a:rPr>
              <a:t>głównej</a:t>
            </a: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u="sng" dirty="0">
                <a:solidFill>
                  <a:schemeClr val="bg1"/>
                </a:solidFill>
              </a:rPr>
              <a:t>Sygnatura </a:t>
            </a:r>
            <a:r>
              <a:rPr lang="pl-PL" sz="1600" dirty="0">
                <a:solidFill>
                  <a:schemeClr val="bg1"/>
                </a:solidFill>
              </a:rPr>
              <a:t>– oznaczenie wskazujące miejsce dokumentu w magazynie, zazwyczaj zgodne z numerem inwentarzowym, jej podanie jest niezbędne przy zamawianiu dokumentu.</a:t>
            </a:r>
          </a:p>
          <a:p>
            <a:pPr marL="0" indent="0">
              <a:buNone/>
            </a:pPr>
            <a:r>
              <a:rPr lang="pl-PL" sz="1600" u="sng" dirty="0">
                <a:solidFill>
                  <a:schemeClr val="bg1"/>
                </a:solidFill>
              </a:rPr>
              <a:t>Hasło</a:t>
            </a:r>
            <a:r>
              <a:rPr lang="pl-PL" sz="1600" dirty="0">
                <a:solidFill>
                  <a:schemeClr val="bg1"/>
                </a:solidFill>
              </a:rPr>
              <a:t> – może być autorskie lub tytułowe. 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Pod </a:t>
            </a:r>
            <a:r>
              <a:rPr lang="pl-PL" sz="1600" dirty="0">
                <a:solidFill>
                  <a:schemeClr val="bg1"/>
                </a:solidFill>
              </a:rPr>
              <a:t>hasłem autorskim kataloguje się dokumenty mające jednego do trzech autorów; będzie to nazwisko i imię (imiona) podane w oryginalnym brzmieniu, stosownie do prawideł ojczystego języka autora, w przypadku nazw autorów pisanych w alfabetach innych niż łaciński stosuje się transliterację. 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Pod hasłem tytułowym kataloguje się dokumenty anonimowe, nie mające autora lub wydawnictwa zbiorowe mające więcej niż trzech autorów, wydane np. pod redakcją, przez instytucje; jako hasło przejmuje się pierwszy wyraz z tytułu z pominięciem rodzajników i liczebników porządkowych.</a:t>
            </a:r>
          </a:p>
          <a:p>
            <a:pPr marL="0" indent="0">
              <a:buNone/>
            </a:pPr>
            <a:r>
              <a:rPr lang="pl-PL" sz="1600" u="sng" dirty="0">
                <a:solidFill>
                  <a:schemeClr val="bg1"/>
                </a:solidFill>
              </a:rPr>
              <a:t>Opis bibliograficzny</a:t>
            </a:r>
            <a:r>
              <a:rPr lang="pl-PL" sz="1600" dirty="0">
                <a:solidFill>
                  <a:schemeClr val="bg1"/>
                </a:solidFill>
              </a:rPr>
              <a:t> – zespół informacji przejętych głównie ze strony tytułowej i redakcyjnej, niezbędnych do identyfikacji opisywanego </a:t>
            </a:r>
            <a:r>
              <a:rPr lang="pl-PL" sz="1600" dirty="0" smtClean="0">
                <a:solidFill>
                  <a:schemeClr val="bg1"/>
                </a:solidFill>
              </a:rPr>
              <a:t>dokumentu oraz </a:t>
            </a:r>
            <a:r>
              <a:rPr lang="pl-PL" sz="1600" u="sng" dirty="0" smtClean="0">
                <a:solidFill>
                  <a:schemeClr val="bg1"/>
                </a:solidFill>
              </a:rPr>
              <a:t>informacji uzupełniających</a:t>
            </a:r>
            <a:r>
              <a:rPr lang="pl-PL" sz="1600" dirty="0" smtClean="0">
                <a:solidFill>
                  <a:schemeClr val="bg1"/>
                </a:solidFill>
              </a:rPr>
              <a:t>, </a:t>
            </a:r>
            <a:r>
              <a:rPr lang="pl-PL" sz="1600" dirty="0">
                <a:solidFill>
                  <a:schemeClr val="bg1"/>
                </a:solidFill>
              </a:rPr>
              <a:t>które mogą być dodawane dla bliższego scharakteryzowania dokumentu. W przypadku dzieł wydanych w alfabetach innych niż łaciński stosuje się transliterację</a:t>
            </a:r>
            <a:r>
              <a:rPr lang="pl-PL" sz="1600" dirty="0" smtClean="0">
                <a:solidFill>
                  <a:schemeClr val="bg1"/>
                </a:solidFill>
              </a:rPr>
              <a:t>.</a:t>
            </a:r>
            <a:endParaRPr lang="pl-PL" sz="1600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  <p:grpSp>
        <p:nvGrpSpPr>
          <p:cNvPr id="37" name="Grupa 36"/>
          <p:cNvGrpSpPr/>
          <p:nvPr/>
        </p:nvGrpSpPr>
        <p:grpSpPr>
          <a:xfrm>
            <a:off x="8128163" y="2062566"/>
            <a:ext cx="3908473" cy="3519682"/>
            <a:chOff x="8128163" y="2062566"/>
            <a:chExt cx="3908473" cy="3519682"/>
          </a:xfrm>
        </p:grpSpPr>
        <p:grpSp>
          <p:nvGrpSpPr>
            <p:cNvPr id="15" name="Grupa 14"/>
            <p:cNvGrpSpPr/>
            <p:nvPr/>
          </p:nvGrpSpPr>
          <p:grpSpPr>
            <a:xfrm>
              <a:off x="8351427" y="2738771"/>
              <a:ext cx="3532809" cy="2139783"/>
              <a:chOff x="8506790" y="3652112"/>
              <a:chExt cx="3532809" cy="2139783"/>
            </a:xfrm>
          </p:grpSpPr>
          <p:pic>
            <p:nvPicPr>
              <p:cNvPr id="10" name="Obraz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11848" y="3652112"/>
                <a:ext cx="3527751" cy="2139783"/>
              </a:xfrm>
              <a:prstGeom prst="rect">
                <a:avLst/>
              </a:prstGeom>
              <a:gradFill>
                <a:gsLst>
                  <a:gs pos="3900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</p:pic>
          <p:sp>
            <p:nvSpPr>
              <p:cNvPr id="11" name="Prostokąt 10"/>
              <p:cNvSpPr/>
              <p:nvPr/>
            </p:nvSpPr>
            <p:spPr>
              <a:xfrm>
                <a:off x="8658530" y="3733990"/>
                <a:ext cx="1230705" cy="20758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2" name="Prostokąt 11"/>
              <p:cNvSpPr/>
              <p:nvPr/>
            </p:nvSpPr>
            <p:spPr>
              <a:xfrm>
                <a:off x="8511849" y="3999738"/>
                <a:ext cx="1930598" cy="21869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3" name="Prostokąt 12"/>
              <p:cNvSpPr/>
              <p:nvPr/>
            </p:nvSpPr>
            <p:spPr>
              <a:xfrm>
                <a:off x="8652125" y="4251616"/>
                <a:ext cx="3210691" cy="49310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rostokąt 13"/>
              <p:cNvSpPr/>
              <p:nvPr/>
            </p:nvSpPr>
            <p:spPr>
              <a:xfrm>
                <a:off x="8506790" y="4779263"/>
                <a:ext cx="3532809" cy="41284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cxnSp>
          <p:nvCxnSpPr>
            <p:cNvPr id="17" name="Łącznik prosty ze strzałką 16"/>
            <p:cNvCxnSpPr/>
            <p:nvPr/>
          </p:nvCxnSpPr>
          <p:spPr>
            <a:xfrm flipV="1">
              <a:off x="8729133" y="2311400"/>
              <a:ext cx="8467" cy="50924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ze strzałką 18"/>
            <p:cNvCxnSpPr/>
            <p:nvPr/>
          </p:nvCxnSpPr>
          <p:spPr>
            <a:xfrm flipV="1">
              <a:off x="10219267" y="2311399"/>
              <a:ext cx="8466" cy="7749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łamany 20"/>
            <p:cNvCxnSpPr>
              <a:stCxn id="13" idx="1"/>
            </p:cNvCxnSpPr>
            <p:nvPr/>
          </p:nvCxnSpPr>
          <p:spPr>
            <a:xfrm rot="10800000" flipV="1">
              <a:off x="8221248" y="3584827"/>
              <a:ext cx="275514" cy="1721098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ze strzałką 24"/>
            <p:cNvCxnSpPr/>
            <p:nvPr/>
          </p:nvCxnSpPr>
          <p:spPr>
            <a:xfrm flipH="1">
              <a:off x="10949940" y="4278767"/>
              <a:ext cx="14394" cy="10255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ole tekstowe 27"/>
            <p:cNvSpPr txBox="1"/>
            <p:nvPr/>
          </p:nvSpPr>
          <p:spPr>
            <a:xfrm>
              <a:off x="8128163" y="5305249"/>
              <a:ext cx="14175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solidFill>
                    <a:schemeClr val="bg1"/>
                  </a:solidFill>
                </a:rPr>
                <a:t>Opis bibliograficzny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9822180" y="5304365"/>
              <a:ext cx="2214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solidFill>
                    <a:schemeClr val="bg1"/>
                  </a:solidFill>
                </a:rPr>
                <a:t>Opis – informacje uzupełniające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8427832" y="2062566"/>
              <a:ext cx="14175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solidFill>
                    <a:schemeClr val="bg1"/>
                  </a:solidFill>
                </a:rPr>
                <a:t>sygnatura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sp>
          <p:nvSpPr>
            <p:cNvPr id="36" name="pole tekstowe 35"/>
            <p:cNvSpPr txBox="1"/>
            <p:nvPr/>
          </p:nvSpPr>
          <p:spPr>
            <a:xfrm>
              <a:off x="9936220" y="2062566"/>
              <a:ext cx="14175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solidFill>
                    <a:schemeClr val="bg1"/>
                  </a:solidFill>
                </a:rPr>
                <a:t>hasło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37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733" y="1237163"/>
            <a:ext cx="10046548" cy="493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b="1" dirty="0" smtClean="0">
                <a:solidFill>
                  <a:schemeClr val="bg1"/>
                </a:solidFill>
              </a:rPr>
              <a:t>Układ kart w katalogu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Karty </a:t>
            </a:r>
            <a:r>
              <a:rPr lang="pl-PL" sz="1600" dirty="0">
                <a:solidFill>
                  <a:schemeClr val="bg1"/>
                </a:solidFill>
              </a:rPr>
              <a:t>w katalogu szereguje się wg określonych w bibliotece zasad, mogą się one różnić w poszczególnych bibliotekach. W </a:t>
            </a:r>
            <a:r>
              <a:rPr lang="pl-PL" sz="1600" dirty="0" err="1">
                <a:solidFill>
                  <a:schemeClr val="bg1"/>
                </a:solidFill>
              </a:rPr>
              <a:t>BUWr</a:t>
            </a:r>
            <a:r>
              <a:rPr lang="pl-PL" sz="1600" dirty="0">
                <a:solidFill>
                  <a:schemeClr val="bg1"/>
                </a:solidFill>
              </a:rPr>
              <a:t> karty uszeregowane są wg alfabetu łacińskiego, uzupełnionego literami j, k, w.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Znaki </a:t>
            </a:r>
            <a:r>
              <a:rPr lang="pl-PL" sz="1600" dirty="0">
                <a:solidFill>
                  <a:schemeClr val="bg1"/>
                </a:solidFill>
              </a:rPr>
              <a:t>diakrytyczne sprowadza się do liter podstawowych (np. litery ó, ô, õ, ö zapisuje się jako o).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Niemieckie </a:t>
            </a:r>
            <a:r>
              <a:rPr lang="pl-PL" sz="1600" dirty="0">
                <a:solidFill>
                  <a:schemeClr val="bg1"/>
                </a:solidFill>
              </a:rPr>
              <a:t>umlauty zapisywane są jako litera </a:t>
            </a:r>
            <a:r>
              <a:rPr lang="pl-PL" sz="1600" dirty="0" smtClean="0">
                <a:solidFill>
                  <a:schemeClr val="bg1"/>
                </a:solidFill>
              </a:rPr>
              <a:t>podstawowa z </a:t>
            </a:r>
            <a:r>
              <a:rPr lang="pl-PL" sz="1600" dirty="0">
                <a:solidFill>
                  <a:schemeClr val="bg1"/>
                </a:solidFill>
              </a:rPr>
              <a:t>dodaniem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litery </a:t>
            </a:r>
            <a:r>
              <a:rPr lang="pl-PL" sz="1600" dirty="0">
                <a:solidFill>
                  <a:schemeClr val="bg1"/>
                </a:solidFill>
              </a:rPr>
              <a:t>e (np. ö oddaje się przez „</a:t>
            </a:r>
            <a:r>
              <a:rPr lang="pl-PL" sz="1600" dirty="0" err="1">
                <a:solidFill>
                  <a:schemeClr val="bg1"/>
                </a:solidFill>
              </a:rPr>
              <a:t>oe</a:t>
            </a:r>
            <a:r>
              <a:rPr lang="pl-PL" sz="1600" dirty="0">
                <a:solidFill>
                  <a:schemeClr val="bg1"/>
                </a:solidFill>
              </a:rPr>
              <a:t>”), </a:t>
            </a:r>
            <a:r>
              <a:rPr lang="pl-PL" sz="1600" dirty="0" smtClean="0">
                <a:solidFill>
                  <a:schemeClr val="bg1"/>
                </a:solidFill>
              </a:rPr>
              <a:t>a </a:t>
            </a:r>
            <a:r>
              <a:rPr lang="pl-PL" sz="1600" dirty="0">
                <a:solidFill>
                  <a:schemeClr val="bg1"/>
                </a:solidFill>
              </a:rPr>
              <a:t>β rozpisuje się jako „</a:t>
            </a:r>
            <a:r>
              <a:rPr lang="pl-PL" sz="1600" dirty="0" err="1">
                <a:solidFill>
                  <a:schemeClr val="bg1"/>
                </a:solidFill>
              </a:rPr>
              <a:t>ss</a:t>
            </a:r>
            <a:r>
              <a:rPr lang="pl-PL" sz="1600" dirty="0">
                <a:solidFill>
                  <a:schemeClr val="bg1"/>
                </a:solidFill>
              </a:rPr>
              <a:t>”. 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Natomiast </a:t>
            </a:r>
            <a:r>
              <a:rPr lang="pl-PL" sz="1600" dirty="0">
                <a:solidFill>
                  <a:schemeClr val="bg1"/>
                </a:solidFill>
              </a:rPr>
              <a:t>w </a:t>
            </a:r>
            <a:r>
              <a:rPr lang="pl-PL" sz="1600" dirty="0" smtClean="0">
                <a:solidFill>
                  <a:schemeClr val="bg1"/>
                </a:solidFill>
              </a:rPr>
              <a:t>BIGRR </a:t>
            </a:r>
            <a:r>
              <a:rPr lang="pl-PL" sz="1600" dirty="0">
                <a:solidFill>
                  <a:schemeClr val="bg1"/>
                </a:solidFill>
              </a:rPr>
              <a:t>w szeregowaniu </a:t>
            </a:r>
            <a:r>
              <a:rPr lang="pl-PL" sz="1600" dirty="0" smtClean="0">
                <a:solidFill>
                  <a:schemeClr val="bg1"/>
                </a:solidFill>
              </a:rPr>
              <a:t>uwzględnia </a:t>
            </a:r>
            <a:r>
              <a:rPr lang="pl-PL" sz="1600" dirty="0">
                <a:solidFill>
                  <a:schemeClr val="bg1"/>
                </a:solidFill>
              </a:rPr>
              <a:t>się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polskie </a:t>
            </a:r>
            <a:r>
              <a:rPr lang="pl-PL" sz="1600" dirty="0">
                <a:solidFill>
                  <a:schemeClr val="bg1"/>
                </a:solidFill>
              </a:rPr>
              <a:t>znaki diakrytyczne. </a:t>
            </a:r>
          </a:p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W </a:t>
            </a:r>
            <a:r>
              <a:rPr lang="pl-PL" sz="1600" dirty="0">
                <a:solidFill>
                  <a:schemeClr val="bg1"/>
                </a:solidFill>
              </a:rPr>
              <a:t>obrębie jednego hasła autorskiego karty porządkuje się wg kolejności: 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1. </a:t>
            </a:r>
            <a:r>
              <a:rPr lang="pl-PL" sz="1600" dirty="0">
                <a:solidFill>
                  <a:schemeClr val="bg1"/>
                </a:solidFill>
              </a:rPr>
              <a:t>odsyłacze do dzieł o autorze lub w których jest współtwórcą,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2. </a:t>
            </a:r>
            <a:r>
              <a:rPr lang="pl-PL" sz="1600" dirty="0">
                <a:solidFill>
                  <a:schemeClr val="bg1"/>
                </a:solidFill>
              </a:rPr>
              <a:t>karty wydań </a:t>
            </a:r>
            <a:r>
              <a:rPr lang="pl-PL" sz="1600" dirty="0" smtClean="0">
                <a:solidFill>
                  <a:schemeClr val="bg1"/>
                </a:solidFill>
              </a:rPr>
              <a:t>zbiorowych (jeśli są) </a:t>
            </a:r>
            <a:r>
              <a:rPr lang="pl-PL" sz="1600" dirty="0">
                <a:solidFill>
                  <a:schemeClr val="bg1"/>
                </a:solidFill>
              </a:rPr>
              <a:t>danego autora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    wg </a:t>
            </a:r>
            <a:r>
              <a:rPr lang="pl-PL" sz="1600" dirty="0">
                <a:solidFill>
                  <a:schemeClr val="bg1"/>
                </a:solidFill>
              </a:rPr>
              <a:t>kolejności alfabetycznej tytułów,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3. karty </a:t>
            </a:r>
            <a:r>
              <a:rPr lang="pl-PL" sz="1600" dirty="0">
                <a:solidFill>
                  <a:schemeClr val="bg1"/>
                </a:solidFill>
              </a:rPr>
              <a:t>poszczególnych utworów wg kolejności alfabetycznej tytułów,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4. </a:t>
            </a:r>
            <a:r>
              <a:rPr lang="pl-PL" sz="1600" dirty="0">
                <a:solidFill>
                  <a:schemeClr val="bg1"/>
                </a:solidFill>
              </a:rPr>
              <a:t>karty dzieł napisanych przez danego autora wspólnie z innymi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    (</a:t>
            </a:r>
            <a:r>
              <a:rPr lang="pl-PL" sz="1600" dirty="0">
                <a:solidFill>
                  <a:schemeClr val="bg1"/>
                </a:solidFill>
              </a:rPr>
              <a:t>najwyżej dwoma) współautorami</a:t>
            </a:r>
            <a:r>
              <a:rPr lang="pl-PL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Kolejne wydania tego samego tytułu szereguje się chronologicznie.</a:t>
            </a: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  <p:grpSp>
        <p:nvGrpSpPr>
          <p:cNvPr id="47" name="Grupa 46"/>
          <p:cNvGrpSpPr/>
          <p:nvPr/>
        </p:nvGrpSpPr>
        <p:grpSpPr>
          <a:xfrm>
            <a:off x="7643003" y="2566796"/>
            <a:ext cx="4127563" cy="4023785"/>
            <a:chOff x="8161780" y="2800347"/>
            <a:chExt cx="3476038" cy="3450244"/>
          </a:xfrm>
        </p:grpSpPr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1781" y="4186935"/>
              <a:ext cx="1706881" cy="1014902"/>
            </a:xfrm>
            <a:prstGeom prst="rect">
              <a:avLst/>
            </a:prstGeom>
          </p:spPr>
        </p:pic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1780" y="5241145"/>
              <a:ext cx="1706881" cy="1009446"/>
            </a:xfrm>
            <a:prstGeom prst="rect">
              <a:avLst/>
            </a:prstGeom>
          </p:spPr>
        </p:pic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1781" y="3124611"/>
              <a:ext cx="1706881" cy="1004048"/>
            </a:xfrm>
            <a:prstGeom prst="rect">
              <a:avLst/>
            </a:prstGeom>
          </p:spPr>
        </p:pic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7854" y="4186327"/>
              <a:ext cx="1719964" cy="1015510"/>
            </a:xfrm>
            <a:prstGeom prst="rect">
              <a:avLst/>
            </a:prstGeom>
          </p:spPr>
        </p:pic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8751" y="5245767"/>
              <a:ext cx="1699067" cy="1004824"/>
            </a:xfrm>
            <a:prstGeom prst="rect">
              <a:avLst/>
            </a:prstGeom>
          </p:spPr>
        </p:pic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7854" y="3117323"/>
              <a:ext cx="1706881" cy="1018623"/>
            </a:xfrm>
            <a:prstGeom prst="rect">
              <a:avLst/>
            </a:prstGeom>
          </p:spPr>
        </p:pic>
        <p:grpSp>
          <p:nvGrpSpPr>
            <p:cNvPr id="30" name="Grupa 29"/>
            <p:cNvGrpSpPr/>
            <p:nvPr/>
          </p:nvGrpSpPr>
          <p:grpSpPr>
            <a:xfrm>
              <a:off x="8854794" y="3700653"/>
              <a:ext cx="382492" cy="369332"/>
              <a:chOff x="8263482" y="3743325"/>
              <a:chExt cx="382492" cy="369332"/>
            </a:xfrm>
          </p:grpSpPr>
          <p:sp>
            <p:nvSpPr>
              <p:cNvPr id="24" name="pole tekstowe 23"/>
              <p:cNvSpPr txBox="1"/>
              <p:nvPr/>
            </p:nvSpPr>
            <p:spPr>
              <a:xfrm>
                <a:off x="8263482" y="3743325"/>
                <a:ext cx="382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29" name="Owal 28"/>
              <p:cNvSpPr/>
              <p:nvPr/>
            </p:nvSpPr>
            <p:spPr>
              <a:xfrm>
                <a:off x="8268558" y="3810000"/>
                <a:ext cx="314610" cy="24383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31" name="Grupa 30"/>
            <p:cNvGrpSpPr/>
            <p:nvPr/>
          </p:nvGrpSpPr>
          <p:grpSpPr>
            <a:xfrm>
              <a:off x="10616538" y="5846445"/>
              <a:ext cx="382492" cy="369332"/>
              <a:chOff x="8263482" y="3743325"/>
              <a:chExt cx="382492" cy="369332"/>
            </a:xfrm>
          </p:grpSpPr>
          <p:sp>
            <p:nvSpPr>
              <p:cNvPr id="32" name="pole tekstowe 31"/>
              <p:cNvSpPr txBox="1"/>
              <p:nvPr/>
            </p:nvSpPr>
            <p:spPr>
              <a:xfrm>
                <a:off x="8263482" y="3743325"/>
                <a:ext cx="382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>
                    <a:solidFill>
                      <a:schemeClr val="bg1"/>
                    </a:solidFill>
                  </a:rPr>
                  <a:t>6</a:t>
                </a:r>
                <a:endParaRPr lang="pl-P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wal 32"/>
              <p:cNvSpPr/>
              <p:nvPr/>
            </p:nvSpPr>
            <p:spPr>
              <a:xfrm>
                <a:off x="8268558" y="3810000"/>
                <a:ext cx="314610" cy="24383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34" name="Grupa 33"/>
            <p:cNvGrpSpPr/>
            <p:nvPr/>
          </p:nvGrpSpPr>
          <p:grpSpPr>
            <a:xfrm>
              <a:off x="10604346" y="4779645"/>
              <a:ext cx="382492" cy="369332"/>
              <a:chOff x="8263482" y="3743325"/>
              <a:chExt cx="382492" cy="369332"/>
            </a:xfrm>
          </p:grpSpPr>
          <p:sp>
            <p:nvSpPr>
              <p:cNvPr id="35" name="pole tekstowe 34"/>
              <p:cNvSpPr txBox="1"/>
              <p:nvPr/>
            </p:nvSpPr>
            <p:spPr>
              <a:xfrm>
                <a:off x="8263482" y="3743325"/>
                <a:ext cx="382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>
                    <a:solidFill>
                      <a:schemeClr val="bg1"/>
                    </a:solidFill>
                  </a:rPr>
                  <a:t>4</a:t>
                </a:r>
                <a:endParaRPr lang="pl-P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Owal 35"/>
              <p:cNvSpPr/>
              <p:nvPr/>
            </p:nvSpPr>
            <p:spPr>
              <a:xfrm>
                <a:off x="8268558" y="3810000"/>
                <a:ext cx="314610" cy="24383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37" name="Grupa 36"/>
            <p:cNvGrpSpPr/>
            <p:nvPr/>
          </p:nvGrpSpPr>
          <p:grpSpPr>
            <a:xfrm>
              <a:off x="8848698" y="4804029"/>
              <a:ext cx="382492" cy="369332"/>
              <a:chOff x="8263482" y="3743325"/>
              <a:chExt cx="382492" cy="369332"/>
            </a:xfrm>
          </p:grpSpPr>
          <p:sp>
            <p:nvSpPr>
              <p:cNvPr id="38" name="pole tekstowe 37"/>
              <p:cNvSpPr txBox="1"/>
              <p:nvPr/>
            </p:nvSpPr>
            <p:spPr>
              <a:xfrm>
                <a:off x="8263482" y="3743325"/>
                <a:ext cx="382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>
                    <a:solidFill>
                      <a:schemeClr val="bg1"/>
                    </a:solidFill>
                  </a:rPr>
                  <a:t>3</a:t>
                </a:r>
                <a:endParaRPr lang="pl-P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Owal 38"/>
              <p:cNvSpPr/>
              <p:nvPr/>
            </p:nvSpPr>
            <p:spPr>
              <a:xfrm>
                <a:off x="8268558" y="3810000"/>
                <a:ext cx="314610" cy="24383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40" name="Grupa 39"/>
            <p:cNvGrpSpPr/>
            <p:nvPr/>
          </p:nvGrpSpPr>
          <p:grpSpPr>
            <a:xfrm>
              <a:off x="10598250" y="3737229"/>
              <a:ext cx="382492" cy="369332"/>
              <a:chOff x="8263482" y="3743325"/>
              <a:chExt cx="382492" cy="369332"/>
            </a:xfrm>
          </p:grpSpPr>
          <p:sp>
            <p:nvSpPr>
              <p:cNvPr id="41" name="pole tekstowe 40"/>
              <p:cNvSpPr txBox="1"/>
              <p:nvPr/>
            </p:nvSpPr>
            <p:spPr>
              <a:xfrm>
                <a:off x="8263482" y="3743325"/>
                <a:ext cx="382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>
                    <a:solidFill>
                      <a:schemeClr val="bg1"/>
                    </a:solidFill>
                  </a:rPr>
                  <a:t>2</a:t>
                </a:r>
                <a:endParaRPr lang="pl-P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Owal 41"/>
              <p:cNvSpPr/>
              <p:nvPr/>
            </p:nvSpPr>
            <p:spPr>
              <a:xfrm>
                <a:off x="8268558" y="3810000"/>
                <a:ext cx="314610" cy="24383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43" name="Grupa 42"/>
            <p:cNvGrpSpPr/>
            <p:nvPr/>
          </p:nvGrpSpPr>
          <p:grpSpPr>
            <a:xfrm>
              <a:off x="8842602" y="5803773"/>
              <a:ext cx="382492" cy="369332"/>
              <a:chOff x="8263482" y="3743325"/>
              <a:chExt cx="382492" cy="369332"/>
            </a:xfrm>
          </p:grpSpPr>
          <p:sp>
            <p:nvSpPr>
              <p:cNvPr id="44" name="pole tekstowe 43"/>
              <p:cNvSpPr txBox="1"/>
              <p:nvPr/>
            </p:nvSpPr>
            <p:spPr>
              <a:xfrm>
                <a:off x="8263482" y="3743325"/>
                <a:ext cx="382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>
                    <a:solidFill>
                      <a:schemeClr val="bg1"/>
                    </a:solidFill>
                  </a:rPr>
                  <a:t>5</a:t>
                </a:r>
                <a:endParaRPr lang="pl-PL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Owal 44"/>
              <p:cNvSpPr/>
              <p:nvPr/>
            </p:nvSpPr>
            <p:spPr>
              <a:xfrm>
                <a:off x="8268558" y="3810000"/>
                <a:ext cx="314610" cy="24383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46" name="pole tekstowe 45"/>
            <p:cNvSpPr txBox="1"/>
            <p:nvPr/>
          </p:nvSpPr>
          <p:spPr>
            <a:xfrm>
              <a:off x="8163374" y="2800347"/>
              <a:ext cx="28221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solidFill>
                    <a:schemeClr val="bg1"/>
                  </a:solidFill>
                </a:rPr>
                <a:t>Kolejność kart w obrębie jednego hasła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37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733" y="1237163"/>
            <a:ext cx="10026227" cy="22985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b="1" dirty="0" smtClean="0">
                <a:solidFill>
                  <a:schemeClr val="bg1"/>
                </a:solidFill>
              </a:rPr>
              <a:t>Udostępnianie</a:t>
            </a:r>
            <a:endParaRPr lang="pl-PL" sz="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" b="1" dirty="0"/>
              <a:t> </a:t>
            </a:r>
            <a:endParaRPr lang="pl-PL" sz="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err="1" smtClean="0">
                <a:solidFill>
                  <a:schemeClr val="bg1"/>
                </a:solidFill>
              </a:rPr>
              <a:t>BUWr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  <a:r>
              <a:rPr lang="pl-PL" sz="1600" dirty="0">
                <a:solidFill>
                  <a:schemeClr val="bg1"/>
                </a:solidFill>
              </a:rPr>
              <a:t>umożliwia osobom zapisanym zdalne zamawianie materiałów do czytelni i wypożyczalni  poprzez </a:t>
            </a:r>
            <a:r>
              <a:rPr lang="pl-PL" sz="1600" dirty="0">
                <a:solidFill>
                  <a:schemeClr val="bg1"/>
                </a:solidFill>
                <a:hlinkClick r:id="rId2"/>
              </a:rPr>
              <a:t>katalog online</a:t>
            </a:r>
            <a:r>
              <a:rPr lang="pl-PL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Studenci </a:t>
            </a:r>
            <a:r>
              <a:rPr lang="pl-PL" sz="1600" dirty="0" smtClean="0">
                <a:solidFill>
                  <a:schemeClr val="bg1"/>
                </a:solidFill>
              </a:rPr>
              <a:t>logują </a:t>
            </a:r>
            <a:r>
              <a:rPr lang="pl-PL" sz="1600" dirty="0">
                <a:solidFill>
                  <a:schemeClr val="bg1"/>
                </a:solidFill>
              </a:rPr>
              <a:t>się podając nr karty bibliotecznej czyli zakodowany w legitymacji studenckiej nr konta 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składający się z kodu i nru albumu. Hasłem jest nr PESEL.</a:t>
            </a:r>
          </a:p>
          <a:p>
            <a:pPr marL="0" indent="0">
              <a:buNone/>
            </a:pPr>
            <a:endParaRPr lang="pl-PL" sz="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" dirty="0" smtClean="0">
                <a:solidFill>
                  <a:schemeClr val="bg1"/>
                </a:solidFill>
              </a:rPr>
              <a:t> 	</a:t>
            </a:r>
            <a:r>
              <a:rPr lang="pl-PL" sz="1600" dirty="0" smtClean="0">
                <a:solidFill>
                  <a:schemeClr val="bg1"/>
                </a:solidFill>
              </a:rPr>
              <a:t>			LOGOWANIE W KATALOGU </a:t>
            </a:r>
            <a:r>
              <a:rPr lang="pl-PL" sz="1600" dirty="0" err="1" smtClean="0">
                <a:solidFill>
                  <a:schemeClr val="bg1"/>
                </a:solidFill>
              </a:rPr>
              <a:t>BUWr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  <p:grpSp>
        <p:nvGrpSpPr>
          <p:cNvPr id="82" name="Grupa 81"/>
          <p:cNvGrpSpPr/>
          <p:nvPr/>
        </p:nvGrpSpPr>
        <p:grpSpPr>
          <a:xfrm>
            <a:off x="1230444" y="3206988"/>
            <a:ext cx="10232152" cy="3014559"/>
            <a:chOff x="1230444" y="2963148"/>
            <a:chExt cx="10232152" cy="3014559"/>
          </a:xfrm>
        </p:grpSpPr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1305" y="3558357"/>
              <a:ext cx="4324350" cy="2419350"/>
            </a:xfrm>
            <a:prstGeom prst="rect">
              <a:avLst/>
            </a:prstGeom>
          </p:spPr>
        </p:pic>
        <p:sp>
          <p:nvSpPr>
            <p:cNvPr id="25" name="Prostokąt 24"/>
            <p:cNvSpPr/>
            <p:nvPr/>
          </p:nvSpPr>
          <p:spPr>
            <a:xfrm>
              <a:off x="1811867" y="4259327"/>
              <a:ext cx="657225" cy="3399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2466975" y="4257944"/>
              <a:ext cx="657225" cy="3399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33" name="Grupa 32"/>
            <p:cNvGrpSpPr/>
            <p:nvPr/>
          </p:nvGrpSpPr>
          <p:grpSpPr>
            <a:xfrm>
              <a:off x="7138246" y="3558357"/>
              <a:ext cx="4324350" cy="2419350"/>
              <a:chOff x="6406726" y="3761557"/>
              <a:chExt cx="4324350" cy="2419350"/>
            </a:xfrm>
          </p:grpSpPr>
          <p:pic>
            <p:nvPicPr>
              <p:cNvPr id="18" name="Obraz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6726" y="3761557"/>
                <a:ext cx="4324350" cy="2419350"/>
              </a:xfrm>
              <a:prstGeom prst="rect">
                <a:avLst/>
              </a:prstGeom>
            </p:spPr>
          </p:pic>
          <p:sp>
            <p:nvSpPr>
              <p:cNvPr id="23" name="Prostokąt 22"/>
              <p:cNvSpPr/>
              <p:nvPr/>
            </p:nvSpPr>
            <p:spPr>
              <a:xfrm>
                <a:off x="6673215" y="4471304"/>
                <a:ext cx="657225" cy="33990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 23"/>
              <p:cNvSpPr/>
              <p:nvPr/>
            </p:nvSpPr>
            <p:spPr>
              <a:xfrm>
                <a:off x="7339436" y="4471304"/>
                <a:ext cx="657225" cy="33990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Prostokąt 26"/>
              <p:cNvSpPr/>
              <p:nvPr/>
            </p:nvSpPr>
            <p:spPr>
              <a:xfrm>
                <a:off x="6750367" y="5136079"/>
                <a:ext cx="1387793" cy="31984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28" name="Prostokąt 27"/>
            <p:cNvSpPr/>
            <p:nvPr/>
          </p:nvSpPr>
          <p:spPr>
            <a:xfrm>
              <a:off x="1856105" y="4930366"/>
              <a:ext cx="1544638" cy="32235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0" name="Łącznik łamany 29"/>
            <p:cNvCxnSpPr>
              <a:stCxn id="25" idx="1"/>
            </p:cNvCxnSpPr>
            <p:nvPr/>
          </p:nvCxnSpPr>
          <p:spPr>
            <a:xfrm rot="10800000">
              <a:off x="1342663" y="3332481"/>
              <a:ext cx="469204" cy="1096801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łamany 31"/>
            <p:cNvCxnSpPr/>
            <p:nvPr/>
          </p:nvCxnSpPr>
          <p:spPr>
            <a:xfrm rot="10800000">
              <a:off x="6934625" y="3344009"/>
              <a:ext cx="469204" cy="1096801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pole tekstowe 46"/>
            <p:cNvSpPr txBox="1"/>
            <p:nvPr/>
          </p:nvSpPr>
          <p:spPr>
            <a:xfrm>
              <a:off x="1230444" y="2963148"/>
              <a:ext cx="46452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solidFill>
                    <a:schemeClr val="bg1"/>
                  </a:solidFill>
                </a:rPr>
                <a:t>kod </a:t>
              </a:r>
              <a:r>
                <a:rPr lang="pl-PL" sz="1600" dirty="0">
                  <a:solidFill>
                    <a:schemeClr val="bg1"/>
                  </a:solidFill>
                </a:rPr>
                <a:t>do </a:t>
              </a:r>
              <a:r>
                <a:rPr lang="pl-PL" sz="1600" dirty="0" smtClean="0">
                  <a:solidFill>
                    <a:schemeClr val="bg1"/>
                  </a:solidFill>
                </a:rPr>
                <a:t>wypożyczalni                            nr albumu</a:t>
              </a:r>
              <a:endParaRPr lang="pl-PL" sz="1600" dirty="0">
                <a:solidFill>
                  <a:schemeClr val="bg1"/>
                </a:solidFill>
              </a:endParaRPr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6787964" y="2967664"/>
              <a:ext cx="46526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solidFill>
                    <a:schemeClr val="bg1"/>
                  </a:solidFill>
                </a:rPr>
                <a:t>kod </a:t>
              </a:r>
              <a:r>
                <a:rPr lang="pl-PL" sz="1600" dirty="0">
                  <a:solidFill>
                    <a:schemeClr val="bg1"/>
                  </a:solidFill>
                </a:rPr>
                <a:t>do </a:t>
              </a:r>
              <a:r>
                <a:rPr lang="pl-PL" sz="1600" dirty="0" smtClean="0">
                  <a:solidFill>
                    <a:schemeClr val="bg1"/>
                  </a:solidFill>
                </a:rPr>
                <a:t>czytelni                                       nr albumu</a:t>
              </a:r>
              <a:endParaRPr lang="pl-PL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69" name="Łącznik łamany 68"/>
            <p:cNvCxnSpPr/>
            <p:nvPr/>
          </p:nvCxnSpPr>
          <p:spPr>
            <a:xfrm flipV="1">
              <a:off x="3124200" y="3332480"/>
              <a:ext cx="1681480" cy="1105578"/>
            </a:xfrm>
            <a:prstGeom prst="bentConnector3">
              <a:avLst>
                <a:gd name="adj1" fmla="val 99547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Łącznik łamany 70"/>
            <p:cNvCxnSpPr/>
            <p:nvPr/>
          </p:nvCxnSpPr>
          <p:spPr>
            <a:xfrm flipV="1">
              <a:off x="8737177" y="3344009"/>
              <a:ext cx="1681480" cy="1105578"/>
            </a:xfrm>
            <a:prstGeom prst="bentConnector3">
              <a:avLst>
                <a:gd name="adj1" fmla="val 99547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pole tekstowe 74"/>
            <p:cNvSpPr txBox="1"/>
            <p:nvPr/>
          </p:nvSpPr>
          <p:spPr>
            <a:xfrm>
              <a:off x="6108383" y="4906877"/>
              <a:ext cx="829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solidFill>
                    <a:schemeClr val="bg1"/>
                  </a:solidFill>
                </a:rPr>
                <a:t>PESEL</a:t>
              </a:r>
              <a:r>
                <a:rPr lang="pl-PL" dirty="0" smtClean="0">
                  <a:solidFill>
                    <a:schemeClr val="bg1"/>
                  </a:solidFill>
                </a:rPr>
                <a:t> 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cxnSp>
          <p:nvCxnSpPr>
            <p:cNvPr id="77" name="Łącznik prosty ze strzałką 76"/>
            <p:cNvCxnSpPr>
              <a:stCxn id="28" idx="3"/>
              <a:endCxn id="75" idx="1"/>
            </p:cNvCxnSpPr>
            <p:nvPr/>
          </p:nvCxnSpPr>
          <p:spPr>
            <a:xfrm>
              <a:off x="3400743" y="5091543"/>
              <a:ext cx="270764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Łącznik prosty ze strzałką 78"/>
            <p:cNvCxnSpPr/>
            <p:nvPr/>
          </p:nvCxnSpPr>
          <p:spPr>
            <a:xfrm flipH="1">
              <a:off x="6787964" y="5091543"/>
              <a:ext cx="693924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737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6829" y="960699"/>
            <a:ext cx="10521192" cy="5586750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ZAMAWIANIE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Po kliknięciu w rekord bibliograficzny znalezionej pozycji wyświetla się szczegółowy wykaz egzemplarzy lub zasobów (numerów czasopisma). O </a:t>
            </a:r>
            <a:r>
              <a:rPr lang="pl-PL" sz="1600" dirty="0">
                <a:solidFill>
                  <a:schemeClr val="bg1"/>
                </a:solidFill>
              </a:rPr>
              <a:t>możliwości zamówienia online konkretnego egzemplarza decyduje jego </a:t>
            </a:r>
            <a:r>
              <a:rPr lang="pl-PL" sz="1600" dirty="0" smtClean="0">
                <a:solidFill>
                  <a:schemeClr val="bg1"/>
                </a:solidFill>
              </a:rPr>
              <a:t>lokalizacja, lokalizacja miejsca </a:t>
            </a:r>
            <a:r>
              <a:rPr lang="pl-PL" sz="1600" dirty="0">
                <a:solidFill>
                  <a:schemeClr val="bg1"/>
                </a:solidFill>
              </a:rPr>
              <a:t>i status. </a:t>
            </a:r>
            <a:r>
              <a:rPr lang="pl-PL" sz="1600" dirty="0" smtClean="0">
                <a:solidFill>
                  <a:schemeClr val="bg1"/>
                </a:solidFill>
              </a:rPr>
              <a:t>Lokalizacja </a:t>
            </a:r>
            <a:r>
              <a:rPr lang="pl-PL" sz="1600" dirty="0">
                <a:solidFill>
                  <a:schemeClr val="bg1"/>
                </a:solidFill>
              </a:rPr>
              <a:t>wskazuje na bibliotekę lub odział biblioteki, w którym egzemplarz jest przechowywany i gdzie może być udostępniony. Status informuje </a:t>
            </a:r>
            <a:r>
              <a:rPr lang="pl-PL" sz="1600" dirty="0" smtClean="0">
                <a:solidFill>
                  <a:schemeClr val="bg1"/>
                </a:solidFill>
              </a:rPr>
              <a:t>o dostępności.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Na </a:t>
            </a:r>
            <a:r>
              <a:rPr lang="pl-PL" sz="1600" dirty="0">
                <a:solidFill>
                  <a:schemeClr val="bg1"/>
                </a:solidFill>
              </a:rPr>
              <a:t>zamówienie </a:t>
            </a:r>
            <a:r>
              <a:rPr lang="pl-PL" sz="1600" dirty="0" smtClean="0">
                <a:solidFill>
                  <a:schemeClr val="bg1"/>
                </a:solidFill>
              </a:rPr>
              <a:t>online uprawnionym czytelnikom </a:t>
            </a:r>
            <a:r>
              <a:rPr lang="pl-PL" sz="1600" dirty="0">
                <a:solidFill>
                  <a:schemeClr val="bg1"/>
                </a:solidFill>
              </a:rPr>
              <a:t>pozwala </a:t>
            </a:r>
            <a:r>
              <a:rPr lang="pl-PL" sz="1600" dirty="0" smtClean="0">
                <a:solidFill>
                  <a:schemeClr val="bg1"/>
                </a:solidFill>
              </a:rPr>
              <a:t>status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 </a:t>
            </a:r>
            <a:r>
              <a:rPr lang="pl-PL" sz="1600" dirty="0">
                <a:solidFill>
                  <a:schemeClr val="bg1"/>
                </a:solidFill>
              </a:rPr>
              <a:t>„Dostępny” (do wypożyczalni </a:t>
            </a:r>
            <a:r>
              <a:rPr lang="pl-PL" sz="1600" dirty="0" smtClean="0">
                <a:solidFill>
                  <a:schemeClr val="bg1"/>
                </a:solidFill>
              </a:rPr>
              <a:t>i </a:t>
            </a:r>
            <a:r>
              <a:rPr lang="pl-PL" sz="1600" dirty="0">
                <a:solidFill>
                  <a:schemeClr val="bg1"/>
                </a:solidFill>
              </a:rPr>
              <a:t>czytelni) oraz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„</a:t>
            </a:r>
            <a:r>
              <a:rPr lang="pl-PL" sz="1600" dirty="0">
                <a:solidFill>
                  <a:schemeClr val="bg1"/>
                </a:solidFill>
              </a:rPr>
              <a:t>Na miejscu” (tylko do czytelni). 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Status </a:t>
            </a:r>
            <a:r>
              <a:rPr lang="pl-PL" sz="1600" dirty="0">
                <a:solidFill>
                  <a:schemeClr val="bg1"/>
                </a:solidFill>
              </a:rPr>
              <a:t>„Informacja na miejscu w bibliotece specjalistycznej</a:t>
            </a:r>
            <a:r>
              <a:rPr lang="pl-PL" sz="1600" dirty="0" smtClean="0">
                <a:solidFill>
                  <a:schemeClr val="bg1"/>
                </a:solidFill>
              </a:rPr>
              <a:t>”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wskazuje</a:t>
            </a:r>
            <a:r>
              <a:rPr lang="pl-PL" sz="1600" dirty="0">
                <a:solidFill>
                  <a:schemeClr val="bg1"/>
                </a:solidFill>
              </a:rPr>
              <a:t>, że egzemplarz znajduje się w lokalizacji, </a:t>
            </a:r>
            <a:r>
              <a:rPr lang="pl-PL" sz="1600" dirty="0" smtClean="0">
                <a:solidFill>
                  <a:schemeClr val="bg1"/>
                </a:solidFill>
              </a:rPr>
              <a:t>w </a:t>
            </a:r>
            <a:r>
              <a:rPr lang="pl-PL" sz="1600" dirty="0">
                <a:solidFill>
                  <a:schemeClr val="bg1"/>
                </a:solidFill>
              </a:rPr>
              <a:t>której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zamawianie </a:t>
            </a:r>
            <a:r>
              <a:rPr lang="pl-PL" sz="1600" dirty="0">
                <a:solidFill>
                  <a:schemeClr val="bg1"/>
                </a:solidFill>
              </a:rPr>
              <a:t>online obecnie nie </a:t>
            </a:r>
            <a:r>
              <a:rPr lang="pl-PL" sz="1600" dirty="0" smtClean="0">
                <a:solidFill>
                  <a:schemeClr val="bg1"/>
                </a:solidFill>
              </a:rPr>
              <a:t>funkcjonuje. 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Pozostałe </a:t>
            </a:r>
            <a:r>
              <a:rPr lang="pl-PL" sz="1600" dirty="0">
                <a:solidFill>
                  <a:schemeClr val="bg1"/>
                </a:solidFill>
              </a:rPr>
              <a:t>statusy </a:t>
            </a:r>
            <a:r>
              <a:rPr lang="pl-PL" sz="1600" dirty="0" smtClean="0">
                <a:solidFill>
                  <a:schemeClr val="bg1"/>
                </a:solidFill>
              </a:rPr>
              <a:t>informują</a:t>
            </a:r>
            <a:r>
              <a:rPr lang="pl-PL" sz="1600" dirty="0">
                <a:solidFill>
                  <a:schemeClr val="bg1"/>
                </a:solidFill>
              </a:rPr>
              <a:t>, że materiały z jakiegoś powodu </a:t>
            </a:r>
            <a:r>
              <a:rPr lang="pl-PL" sz="1600" dirty="0" smtClean="0">
                <a:solidFill>
                  <a:schemeClr val="bg1"/>
                </a:solidFill>
              </a:rPr>
              <a:t>są 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niedostępne</a:t>
            </a:r>
            <a:r>
              <a:rPr lang="pl-PL" sz="1600" dirty="0">
                <a:solidFill>
                  <a:schemeClr val="bg1"/>
                </a:solidFill>
              </a:rPr>
              <a:t>. Egzemplarze wypożyczone </a:t>
            </a:r>
            <a:r>
              <a:rPr lang="pl-PL" sz="1600" dirty="0" smtClean="0">
                <a:solidFill>
                  <a:schemeClr val="bg1"/>
                </a:solidFill>
              </a:rPr>
              <a:t>mające status „</a:t>
            </a:r>
            <a:r>
              <a:rPr lang="pl-PL" sz="1600" dirty="0">
                <a:solidFill>
                  <a:schemeClr val="bg1"/>
                </a:solidFill>
              </a:rPr>
              <a:t>Zwrot </a:t>
            </a:r>
            <a:r>
              <a:rPr lang="pl-PL" sz="1600" i="1" dirty="0">
                <a:solidFill>
                  <a:schemeClr val="bg1"/>
                </a:solidFill>
              </a:rPr>
              <a:t>data</a:t>
            </a:r>
            <a:r>
              <a:rPr lang="pl-PL" sz="1600" dirty="0" smtClean="0">
                <a:solidFill>
                  <a:schemeClr val="bg1"/>
                </a:solidFill>
              </a:rPr>
              <a:t>” </a:t>
            </a:r>
            <a:r>
              <a:rPr lang="pl-PL" sz="1600" dirty="0">
                <a:solidFill>
                  <a:schemeClr val="bg1"/>
                </a:solidFill>
              </a:rPr>
              <a:t>można rezerwować. 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Funkcja zamawiania online jest aktywna, gdy w ostatniej kolumnie wykazu 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egzemplarzy (lub przy lokalizacji czasopisma) widoczne są odpowiednie przyciski.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Pełny </a:t>
            </a:r>
            <a:r>
              <a:rPr lang="pl-PL" sz="1600" dirty="0">
                <a:solidFill>
                  <a:schemeClr val="bg1"/>
                </a:solidFill>
              </a:rPr>
              <a:t>wykaz lokalizacji i statusów znajduje się na </a:t>
            </a:r>
            <a:r>
              <a:rPr lang="pl-PL" sz="1600" dirty="0" smtClean="0">
                <a:solidFill>
                  <a:schemeClr val="bg1"/>
                </a:solidFill>
              </a:rPr>
              <a:t>stronie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u="sng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pl-PL" sz="1600" u="sng" dirty="0">
                <a:solidFill>
                  <a:schemeClr val="bg1"/>
                </a:solidFill>
                <a:hlinkClick r:id="rId2"/>
              </a:rPr>
              <a:t>://www.bu.uni.wroc.pl/katalogi/katalog-komputerowy-informacje#status</a:t>
            </a: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Zamówione materiały należy odebrać w ciągu trzech dni </a:t>
            </a:r>
            <a:r>
              <a:rPr lang="pl-PL" sz="1600" dirty="0" smtClean="0">
                <a:solidFill>
                  <a:schemeClr val="bg1"/>
                </a:solidFill>
              </a:rPr>
              <a:t>roboczych w miejscu 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zgodnym z lokalizacją.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Uwaga: W </a:t>
            </a:r>
            <a:r>
              <a:rPr lang="pl-PL" sz="1600" dirty="0">
                <a:solidFill>
                  <a:schemeClr val="bg1"/>
                </a:solidFill>
              </a:rPr>
              <a:t>ZKOA udostępnianie odbywa się po wcześniejszym </a:t>
            </a:r>
            <a:r>
              <a:rPr lang="pl-PL" sz="1600" dirty="0">
                <a:solidFill>
                  <a:schemeClr val="bg1"/>
                </a:solidFill>
                <a:hlinkClick r:id="rId3" action="ppaction://hlinksldjump"/>
              </a:rPr>
              <a:t>umówieniu </a:t>
            </a:r>
            <a:r>
              <a:rPr lang="pl-PL" sz="1600" dirty="0" smtClean="0">
                <a:solidFill>
                  <a:schemeClr val="bg1"/>
                </a:solidFill>
                <a:hlinkClick r:id="rId3" action="ppaction://hlinksldjump"/>
              </a:rPr>
              <a:t>się</a:t>
            </a:r>
            <a:r>
              <a:rPr lang="pl-PL" sz="16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8671789" y="4381652"/>
            <a:ext cx="3268577" cy="1813078"/>
            <a:chOff x="8671789" y="4381652"/>
            <a:chExt cx="3268577" cy="1813078"/>
          </a:xfrm>
        </p:grpSpPr>
        <p:pic>
          <p:nvPicPr>
            <p:cNvPr id="14" name="Obraz 13"/>
            <p:cNvPicPr/>
            <p:nvPr/>
          </p:nvPicPr>
          <p:blipFill rotWithShape="1">
            <a:blip r:embed="rId6"/>
            <a:srcRect l="2480" t="23810" r="55522" b="39741"/>
            <a:stretch/>
          </p:blipFill>
          <p:spPr bwMode="auto">
            <a:xfrm>
              <a:off x="8671789" y="4381652"/>
              <a:ext cx="3268577" cy="181307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Prostokąt 14"/>
            <p:cNvSpPr/>
            <p:nvPr/>
          </p:nvSpPr>
          <p:spPr>
            <a:xfrm>
              <a:off x="8747760" y="5456281"/>
              <a:ext cx="1528098" cy="28937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7004649" y="2035328"/>
            <a:ext cx="4981676" cy="2083016"/>
            <a:chOff x="7004649" y="2035328"/>
            <a:chExt cx="4981676" cy="2083016"/>
          </a:xfrm>
        </p:grpSpPr>
        <p:pic>
          <p:nvPicPr>
            <p:cNvPr id="22" name="Obraz 21"/>
            <p:cNvPicPr/>
            <p:nvPr/>
          </p:nvPicPr>
          <p:blipFill rotWithShape="1">
            <a:blip r:embed="rId7"/>
            <a:srcRect l="2778" t="26573" r="9524"/>
            <a:stretch/>
          </p:blipFill>
          <p:spPr bwMode="auto">
            <a:xfrm>
              <a:off x="7004649" y="2035328"/>
              <a:ext cx="4981676" cy="208301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Prostokąt 17"/>
            <p:cNvSpPr/>
            <p:nvPr/>
          </p:nvSpPr>
          <p:spPr>
            <a:xfrm>
              <a:off x="7239000" y="2926080"/>
              <a:ext cx="944880" cy="11734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8602980" y="2926080"/>
              <a:ext cx="922020" cy="11734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10347960" y="2926080"/>
              <a:ext cx="830580" cy="11734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11602720" y="2921000"/>
              <a:ext cx="362290" cy="11785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26737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732" y="1237163"/>
            <a:ext cx="9955107" cy="493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Lokalizacja </a:t>
            </a:r>
            <a:r>
              <a:rPr lang="pl-PL" sz="1600" dirty="0">
                <a:solidFill>
                  <a:schemeClr val="bg1"/>
                </a:solidFill>
                <a:hlinkClick r:id="rId3"/>
              </a:rPr>
              <a:t>BU-Wolny Dostęp</a:t>
            </a:r>
            <a:r>
              <a:rPr lang="pl-PL" sz="1600" dirty="0">
                <a:solidFill>
                  <a:schemeClr val="bg1"/>
                </a:solidFill>
              </a:rPr>
              <a:t> nie pozwala na zamówienia </a:t>
            </a:r>
            <a:r>
              <a:rPr lang="pl-PL" sz="1600" dirty="0" smtClean="0">
                <a:solidFill>
                  <a:schemeClr val="bg1"/>
                </a:solidFill>
              </a:rPr>
              <a:t>online. Z tych książek, uporządkowanych </a:t>
            </a:r>
            <a:r>
              <a:rPr lang="pl-PL" sz="1600" dirty="0">
                <a:solidFill>
                  <a:schemeClr val="bg1"/>
                </a:solidFill>
              </a:rPr>
              <a:t>dziedzinowo wg Klasyfikacji Biblioteki Kongresu w </a:t>
            </a:r>
            <a:r>
              <a:rPr lang="pl-PL" sz="1600" dirty="0" smtClean="0">
                <a:solidFill>
                  <a:schemeClr val="bg1"/>
                </a:solidFill>
              </a:rPr>
              <a:t>Waszyngtonie, </a:t>
            </a:r>
            <a:r>
              <a:rPr lang="pl-PL" sz="1600" dirty="0">
                <a:solidFill>
                  <a:schemeClr val="bg1"/>
                </a:solidFill>
              </a:rPr>
              <a:t>korzysta </a:t>
            </a:r>
            <a:r>
              <a:rPr lang="pl-PL" sz="1600" dirty="0" smtClean="0">
                <a:solidFill>
                  <a:schemeClr val="bg1"/>
                </a:solidFill>
              </a:rPr>
              <a:t>się w </a:t>
            </a:r>
            <a:r>
              <a:rPr lang="pl-PL" sz="1600" dirty="0" err="1" smtClean="0">
                <a:solidFill>
                  <a:schemeClr val="bg1"/>
                </a:solidFill>
              </a:rPr>
              <a:t>BUWr</a:t>
            </a:r>
            <a:r>
              <a:rPr lang="pl-PL" sz="1600" dirty="0" smtClean="0">
                <a:solidFill>
                  <a:schemeClr val="bg1"/>
                </a:solidFill>
              </a:rPr>
              <a:t> na </a:t>
            </a:r>
            <a:r>
              <a:rPr lang="pl-PL" sz="1600" dirty="0">
                <a:solidFill>
                  <a:schemeClr val="bg1"/>
                </a:solidFill>
              </a:rPr>
              <a:t>zasadzie wolnego dostępu do półek, można je </a:t>
            </a:r>
            <a:r>
              <a:rPr lang="pl-PL" sz="1600" dirty="0" smtClean="0">
                <a:solidFill>
                  <a:schemeClr val="bg1"/>
                </a:solidFill>
              </a:rPr>
              <a:t>również wypożyczać</a:t>
            </a:r>
            <a:r>
              <a:rPr lang="pl-PL" sz="1600" dirty="0">
                <a:solidFill>
                  <a:schemeClr val="bg1"/>
                </a:solidFill>
              </a:rPr>
              <a:t> (oprócz egzemplarzy oznaczonych kolorem różowym</a:t>
            </a:r>
            <a:r>
              <a:rPr lang="pl-PL" sz="1600" dirty="0" smtClean="0">
                <a:solidFill>
                  <a:schemeClr val="bg1"/>
                </a:solidFill>
              </a:rPr>
              <a:t>) </a:t>
            </a:r>
            <a:r>
              <a:rPr lang="pl-PL" sz="1600" dirty="0">
                <a:solidFill>
                  <a:schemeClr val="bg1"/>
                </a:solidFill>
              </a:rPr>
              <a:t>przy wykorzystaniu stanowisk </a:t>
            </a:r>
            <a:r>
              <a:rPr lang="pl-PL" sz="1600" dirty="0" smtClean="0">
                <a:solidFill>
                  <a:schemeClr val="bg1"/>
                </a:solidFill>
              </a:rPr>
              <a:t>samoobsługowych lub Wypożyczalni Miejscowej.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Wszystkie książki </a:t>
            </a:r>
            <a:r>
              <a:rPr lang="pl-PL" sz="1600" dirty="0" smtClean="0">
                <a:solidFill>
                  <a:schemeClr val="bg1"/>
                </a:solidFill>
              </a:rPr>
              <a:t>znajdujące się w </a:t>
            </a:r>
            <a:r>
              <a:rPr lang="pl-PL" sz="1600" dirty="0" smtClean="0">
                <a:solidFill>
                  <a:schemeClr val="bg1"/>
                </a:solidFill>
              </a:rPr>
              <a:t>BIGRR oraz wydane po 1994 r. zlokalizowane w ZKOA mają </a:t>
            </a:r>
            <a:r>
              <a:rPr lang="pl-PL" sz="1600" dirty="0">
                <a:solidFill>
                  <a:schemeClr val="bg1"/>
                </a:solidFill>
              </a:rPr>
              <a:t>rekordy w katalogu online </a:t>
            </a:r>
            <a:r>
              <a:rPr lang="pl-PL" sz="1600" dirty="0" err="1" smtClean="0">
                <a:solidFill>
                  <a:schemeClr val="bg1"/>
                </a:solidFill>
              </a:rPr>
              <a:t>BUWr</a:t>
            </a:r>
            <a:r>
              <a:rPr lang="pl-PL" sz="1600" dirty="0" smtClean="0">
                <a:solidFill>
                  <a:schemeClr val="bg1"/>
                </a:solidFill>
              </a:rPr>
              <a:t> i można je </a:t>
            </a:r>
            <a:r>
              <a:rPr lang="pl-PL" sz="1600" dirty="0" smtClean="0">
                <a:solidFill>
                  <a:schemeClr val="bg1"/>
                </a:solidFill>
              </a:rPr>
              <a:t>zamawiać online.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Egzemplarze </a:t>
            </a:r>
            <a:r>
              <a:rPr lang="pl-PL" sz="1600" dirty="0">
                <a:solidFill>
                  <a:schemeClr val="bg1"/>
                </a:solidFill>
              </a:rPr>
              <a:t>z </a:t>
            </a:r>
            <a:r>
              <a:rPr lang="pl-PL" sz="1600" dirty="0" smtClean="0">
                <a:solidFill>
                  <a:schemeClr val="bg1"/>
                </a:solidFill>
              </a:rPr>
              <a:t>BIGRR mają lokalizację </a:t>
            </a:r>
            <a:r>
              <a:rPr lang="pl-PL" sz="1600" i="1" dirty="0">
                <a:solidFill>
                  <a:schemeClr val="bg1"/>
                </a:solidFill>
              </a:rPr>
              <a:t>Geografia</a:t>
            </a:r>
            <a:r>
              <a:rPr lang="pl-PL" sz="1600" dirty="0">
                <a:solidFill>
                  <a:schemeClr val="bg1"/>
                </a:solidFill>
              </a:rPr>
              <a:t> lub </a:t>
            </a:r>
            <a:r>
              <a:rPr lang="pl-PL" sz="1600" i="1" dirty="0" smtClean="0">
                <a:solidFill>
                  <a:schemeClr val="bg1"/>
                </a:solidFill>
              </a:rPr>
              <a:t>Geografia-Zakład Klimatologii </a:t>
            </a:r>
            <a:r>
              <a:rPr lang="pl-PL" sz="1600" i="1" dirty="0">
                <a:solidFill>
                  <a:schemeClr val="bg1"/>
                </a:solidFill>
              </a:rPr>
              <a:t>i </a:t>
            </a:r>
            <a:r>
              <a:rPr lang="pl-PL" sz="1600" i="1" dirty="0" smtClean="0">
                <a:solidFill>
                  <a:schemeClr val="bg1"/>
                </a:solidFill>
              </a:rPr>
              <a:t>Ochrony </a:t>
            </a:r>
            <a:r>
              <a:rPr lang="pl-PL" sz="1600" i="1" dirty="0">
                <a:solidFill>
                  <a:schemeClr val="bg1"/>
                </a:solidFill>
              </a:rPr>
              <a:t>Atmosfery</a:t>
            </a:r>
            <a:r>
              <a:rPr lang="pl-PL" sz="1600" dirty="0">
                <a:solidFill>
                  <a:schemeClr val="bg1"/>
                </a:solidFill>
              </a:rPr>
              <a:t>, ich sygnatury zaczynają się kodem </a:t>
            </a:r>
            <a:r>
              <a:rPr lang="pl-PL" sz="1600" dirty="0" err="1">
                <a:solidFill>
                  <a:schemeClr val="bg1"/>
                </a:solidFill>
              </a:rPr>
              <a:t>Ggr</a:t>
            </a:r>
            <a:r>
              <a:rPr lang="pl-PL" sz="1600" dirty="0">
                <a:solidFill>
                  <a:schemeClr val="bg1"/>
                </a:solidFill>
              </a:rPr>
              <a:t> lub </a:t>
            </a:r>
            <a:r>
              <a:rPr lang="pl-PL" sz="1600" dirty="0" err="1" smtClean="0">
                <a:solidFill>
                  <a:schemeClr val="bg1"/>
                </a:solidFill>
              </a:rPr>
              <a:t>MKl</a:t>
            </a:r>
            <a:r>
              <a:rPr lang="pl-PL" sz="1600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/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Studenci </a:t>
            </a:r>
            <a:r>
              <a:rPr lang="pl-PL" sz="1600" dirty="0">
                <a:solidFill>
                  <a:schemeClr val="bg1"/>
                </a:solidFill>
              </a:rPr>
              <a:t>IGRR </a:t>
            </a:r>
            <a:r>
              <a:rPr lang="pl-PL" sz="1600" dirty="0" smtClean="0">
                <a:solidFill>
                  <a:schemeClr val="bg1"/>
                </a:solidFill>
              </a:rPr>
              <a:t>posiadający aktywne konto mogą zamawiać </a:t>
            </a:r>
            <a:r>
              <a:rPr lang="pl-PL" sz="1600" dirty="0">
                <a:solidFill>
                  <a:schemeClr val="bg1"/>
                </a:solidFill>
              </a:rPr>
              <a:t>online także materiały zlokalizowane w bibliotekach </a:t>
            </a:r>
            <a:r>
              <a:rPr lang="pl-PL" sz="1600" dirty="0" smtClean="0">
                <a:solidFill>
                  <a:schemeClr val="bg1"/>
                </a:solidFill>
              </a:rPr>
              <a:t> m.in. Wydziału </a:t>
            </a:r>
            <a:r>
              <a:rPr lang="pl-PL" sz="1600" dirty="0" smtClean="0">
                <a:solidFill>
                  <a:schemeClr val="bg1"/>
                </a:solidFill>
              </a:rPr>
              <a:t>Nauk Społecznych, </a:t>
            </a:r>
            <a:r>
              <a:rPr lang="pl-PL" sz="1600" dirty="0">
                <a:solidFill>
                  <a:schemeClr val="bg1"/>
                </a:solidFill>
              </a:rPr>
              <a:t>Instytutu </a:t>
            </a:r>
            <a:r>
              <a:rPr lang="pl-PL" sz="1600" dirty="0" smtClean="0">
                <a:solidFill>
                  <a:schemeClr val="bg1"/>
                </a:solidFill>
              </a:rPr>
              <a:t>Historii, Instytutu </a:t>
            </a:r>
            <a:r>
              <a:rPr lang="pl-PL" sz="1600" smtClean="0">
                <a:solidFill>
                  <a:schemeClr val="bg1"/>
                </a:solidFill>
              </a:rPr>
              <a:t>Pedagogiki, Wydziału </a:t>
            </a:r>
            <a:r>
              <a:rPr lang="pl-PL" sz="1600" dirty="0">
                <a:solidFill>
                  <a:schemeClr val="bg1"/>
                </a:solidFill>
              </a:rPr>
              <a:t>Prawa i Administracji, ale tylko do korzystania na miejscu w ich czytelniach. </a:t>
            </a:r>
          </a:p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  <p:grpSp>
        <p:nvGrpSpPr>
          <p:cNvPr id="11" name="Grupa 10"/>
          <p:cNvGrpSpPr/>
          <p:nvPr/>
        </p:nvGrpSpPr>
        <p:grpSpPr>
          <a:xfrm>
            <a:off x="2363493" y="3476445"/>
            <a:ext cx="6504461" cy="1974588"/>
            <a:chOff x="2363493" y="3476445"/>
            <a:chExt cx="6504461" cy="1974588"/>
          </a:xfrm>
        </p:grpSpPr>
        <p:pic>
          <p:nvPicPr>
            <p:cNvPr id="13" name="Obraz 12"/>
            <p:cNvPicPr/>
            <p:nvPr/>
          </p:nvPicPr>
          <p:blipFill rotWithShape="1">
            <a:blip r:embed="rId6"/>
            <a:srcRect l="2646" t="27749" r="8201" b="21458"/>
            <a:stretch/>
          </p:blipFill>
          <p:spPr bwMode="auto">
            <a:xfrm>
              <a:off x="2363493" y="3476445"/>
              <a:ext cx="6504461" cy="19745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Prostokąt 4"/>
            <p:cNvSpPr/>
            <p:nvPr/>
          </p:nvSpPr>
          <p:spPr>
            <a:xfrm>
              <a:off x="2484120" y="4863858"/>
              <a:ext cx="1386840" cy="4191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3947160" y="4863871"/>
              <a:ext cx="441960" cy="4191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44567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733" y="1237163"/>
            <a:ext cx="10236520" cy="4939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CZYTELNIE IGRR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W BIGRR</a:t>
            </a:r>
            <a:r>
              <a:rPr lang="pl-PL" sz="1600" dirty="0">
                <a:solidFill>
                  <a:schemeClr val="bg1"/>
                </a:solidFill>
              </a:rPr>
              <a:t>, podobnie jak w wielu innych bibliotekach, nie wypożycza się</a:t>
            </a:r>
            <a:r>
              <a:rPr lang="pl-PL" sz="1600" dirty="0" smtClean="0">
                <a:solidFill>
                  <a:schemeClr val="bg1"/>
                </a:solidFill>
              </a:rPr>
              <a:t>: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- </a:t>
            </a:r>
            <a:r>
              <a:rPr lang="pl-PL" sz="1600" dirty="0">
                <a:solidFill>
                  <a:schemeClr val="bg1"/>
                </a:solidFill>
              </a:rPr>
              <a:t>czasopism,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- dzieł wydanych do roku 1950,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- map </a:t>
            </a:r>
            <a:r>
              <a:rPr lang="pl-PL" sz="1600" dirty="0">
                <a:solidFill>
                  <a:schemeClr val="bg1"/>
                </a:solidFill>
              </a:rPr>
              <a:t>i </a:t>
            </a:r>
            <a:r>
              <a:rPr lang="pl-PL" sz="1600" dirty="0" smtClean="0">
                <a:solidFill>
                  <a:schemeClr val="bg1"/>
                </a:solidFill>
              </a:rPr>
              <a:t>atlasów,</a:t>
            </a:r>
            <a:r>
              <a:rPr lang="pl-PL" sz="1600" dirty="0">
                <a:solidFill>
                  <a:schemeClr val="bg1"/>
                </a:solidFill>
              </a:rPr>
              <a:t/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- słowników, encyklopedii i innych wydawnictw informacyjnych,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- dzieł rzadkich i cennych,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- dzieł z księgozbioru podręcznego,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- dzieł wymagających konserwacji lub niestarannie wydanych,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- dzieł znajdujących się </a:t>
            </a:r>
            <a:r>
              <a:rPr lang="pl-PL" sz="1600" dirty="0" smtClean="0">
                <a:solidFill>
                  <a:schemeClr val="bg1"/>
                </a:solidFill>
              </a:rPr>
              <a:t>w zbiorach </a:t>
            </a:r>
            <a:r>
              <a:rPr lang="pl-PL" sz="1600" dirty="0">
                <a:solidFill>
                  <a:schemeClr val="bg1"/>
                </a:solidFill>
              </a:rPr>
              <a:t>w jednym egzemplarzu</a:t>
            </a:r>
            <a:r>
              <a:rPr lang="pl-PL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W/w </a:t>
            </a:r>
            <a:r>
              <a:rPr lang="pl-PL" sz="1600" dirty="0">
                <a:solidFill>
                  <a:schemeClr val="bg1"/>
                </a:solidFill>
              </a:rPr>
              <a:t>pozycje udostępnia się na miejscu w </a:t>
            </a:r>
            <a:r>
              <a:rPr lang="pl-PL" sz="1600" dirty="0" smtClean="0">
                <a:solidFill>
                  <a:schemeClr val="bg1"/>
                </a:solidFill>
              </a:rPr>
              <a:t>czytelniach. 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Warunkiem przebywania w </a:t>
            </a:r>
            <a:r>
              <a:rPr lang="pl-PL" sz="1600" dirty="0" smtClean="0">
                <a:solidFill>
                  <a:schemeClr val="bg1"/>
                </a:solidFill>
              </a:rPr>
              <a:t>czytelniach jest </a:t>
            </a:r>
            <a:r>
              <a:rPr lang="pl-PL" sz="1600" dirty="0">
                <a:solidFill>
                  <a:schemeClr val="bg1"/>
                </a:solidFill>
              </a:rPr>
              <a:t>okazanie legitymacji studenckiej. Osoby niezapisane do BIGRR wpisują do księgi odwiedzin swoje nazwisko i imię </a:t>
            </a:r>
            <a:r>
              <a:rPr lang="pl-PL" sz="1600" dirty="0" smtClean="0">
                <a:solidFill>
                  <a:schemeClr val="bg1"/>
                </a:solidFill>
              </a:rPr>
              <a:t>oraz przydzielony w czytelni </a:t>
            </a:r>
            <a:r>
              <a:rPr lang="pl-PL" sz="1600" dirty="0">
                <a:solidFill>
                  <a:schemeClr val="bg1"/>
                </a:solidFill>
              </a:rPr>
              <a:t>nr karty gościa. Do księgi odwiedzin należy wpisać również materiały, które nie posiadają kodów kreskowych</a:t>
            </a:r>
            <a:r>
              <a:rPr lang="pl-PL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Przy </a:t>
            </a:r>
            <a:r>
              <a:rPr lang="pl-PL" sz="1600" dirty="0">
                <a:solidFill>
                  <a:schemeClr val="bg1"/>
                </a:solidFill>
              </a:rPr>
              <a:t>zamawianiu czasopism i dzieł wielotomowych konieczne </a:t>
            </a:r>
            <a:r>
              <a:rPr lang="pl-PL" sz="1600" dirty="0" smtClean="0">
                <a:solidFill>
                  <a:schemeClr val="bg1"/>
                </a:solidFill>
              </a:rPr>
              <a:t>jest, oprócz tytułu i sygnatury, </a:t>
            </a:r>
            <a:r>
              <a:rPr lang="pl-PL" sz="1600" dirty="0">
                <a:solidFill>
                  <a:schemeClr val="bg1"/>
                </a:solidFill>
              </a:rPr>
              <a:t>podawanie odpowiednio: rocznika, numeru, tomu, zeszytu. 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Dopuszcza </a:t>
            </a:r>
            <a:r>
              <a:rPr lang="pl-PL" sz="1600" dirty="0">
                <a:solidFill>
                  <a:schemeClr val="bg1"/>
                </a:solidFill>
              </a:rPr>
              <a:t>się sporządzanie kopii cyfrowych (aparat fotograficzny, telefon komórkowy, skaner ręczny</a:t>
            </a:r>
            <a:r>
              <a:rPr lang="pl-PL" sz="1600" dirty="0" smtClean="0">
                <a:solidFill>
                  <a:schemeClr val="bg1"/>
                </a:solidFill>
              </a:rPr>
              <a:t>) z poszanowaniem praw autorskich. Nie ma możliwości kopiowania </a:t>
            </a:r>
            <a:r>
              <a:rPr lang="pl-PL" sz="1600" dirty="0">
                <a:solidFill>
                  <a:schemeClr val="bg1"/>
                </a:solidFill>
              </a:rPr>
              <a:t>metodą kserograficzną</a:t>
            </a:r>
            <a:r>
              <a:rPr lang="pl-PL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Przebywanie </a:t>
            </a:r>
            <a:r>
              <a:rPr lang="pl-PL" sz="1600" dirty="0">
                <a:solidFill>
                  <a:schemeClr val="bg1"/>
                </a:solidFill>
              </a:rPr>
              <a:t>w czytelniach </a:t>
            </a:r>
            <a:r>
              <a:rPr lang="pl-PL" sz="1600" dirty="0" smtClean="0">
                <a:solidFill>
                  <a:schemeClr val="bg1"/>
                </a:solidFill>
              </a:rPr>
              <a:t>zobowiązuje do pozostawienia </a:t>
            </a:r>
            <a:r>
              <a:rPr lang="pl-PL" sz="1600" dirty="0">
                <a:solidFill>
                  <a:schemeClr val="bg1"/>
                </a:solidFill>
              </a:rPr>
              <a:t>w szatni wierzchnich okryć i większych bagaży, </a:t>
            </a:r>
            <a:r>
              <a:rPr lang="pl-PL" sz="1600" dirty="0" smtClean="0">
                <a:solidFill>
                  <a:schemeClr val="bg1"/>
                </a:solidFill>
              </a:rPr>
              <a:t>zachowania ciszy </a:t>
            </a:r>
            <a:r>
              <a:rPr lang="pl-PL" sz="1600" dirty="0">
                <a:solidFill>
                  <a:schemeClr val="bg1"/>
                </a:solidFill>
              </a:rPr>
              <a:t>i </a:t>
            </a:r>
            <a:r>
              <a:rPr lang="pl-PL" sz="1600" dirty="0" smtClean="0">
                <a:solidFill>
                  <a:schemeClr val="bg1"/>
                </a:solidFill>
              </a:rPr>
              <a:t>niespożywania </a:t>
            </a:r>
            <a:r>
              <a:rPr lang="pl-PL" sz="1600" dirty="0">
                <a:solidFill>
                  <a:schemeClr val="bg1"/>
                </a:solidFill>
              </a:rPr>
              <a:t>napojów i posiłków.</a:t>
            </a:r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26737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733" y="1237163"/>
            <a:ext cx="10559814" cy="4939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WYPOŻYCZALNIA IGRR</a:t>
            </a: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Do wypożyczania w BIGRR </a:t>
            </a:r>
            <a:r>
              <a:rPr lang="pl-PL" sz="1600" dirty="0">
                <a:solidFill>
                  <a:schemeClr val="bg1"/>
                </a:solidFill>
              </a:rPr>
              <a:t>przeznaczone są </a:t>
            </a:r>
            <a:r>
              <a:rPr lang="pl-PL" sz="1600" dirty="0" smtClean="0">
                <a:solidFill>
                  <a:schemeClr val="bg1"/>
                </a:solidFill>
              </a:rPr>
              <a:t>książki, które w katalogu online mają status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i="1" dirty="0" smtClean="0">
                <a:solidFill>
                  <a:schemeClr val="bg1"/>
                </a:solidFill>
              </a:rPr>
              <a:t>Dostępny </a:t>
            </a:r>
            <a:r>
              <a:rPr lang="pl-PL" sz="1600" dirty="0" smtClean="0">
                <a:solidFill>
                  <a:schemeClr val="bg1"/>
                </a:solidFill>
              </a:rPr>
              <a:t>przy lokalizacji </a:t>
            </a:r>
            <a:r>
              <a:rPr lang="pl-PL" sz="1600" i="1" dirty="0">
                <a:solidFill>
                  <a:schemeClr val="bg1"/>
                </a:solidFill>
              </a:rPr>
              <a:t>Geografia</a:t>
            </a:r>
            <a:r>
              <a:rPr lang="pl-PL" sz="1600" dirty="0">
                <a:solidFill>
                  <a:schemeClr val="bg1"/>
                </a:solidFill>
              </a:rPr>
              <a:t> lub </a:t>
            </a:r>
            <a:r>
              <a:rPr lang="pl-PL" sz="1600" i="1" dirty="0">
                <a:solidFill>
                  <a:schemeClr val="bg1"/>
                </a:solidFill>
              </a:rPr>
              <a:t>Geografia-Zakład Klimatologii i Ochrony </a:t>
            </a:r>
            <a:r>
              <a:rPr lang="pl-PL" sz="1600" i="1" dirty="0" smtClean="0">
                <a:solidFill>
                  <a:schemeClr val="bg1"/>
                </a:solidFill>
              </a:rPr>
              <a:t>Atmosfery</a:t>
            </a:r>
            <a:r>
              <a:rPr lang="pl-PL" sz="1600" dirty="0" smtClean="0">
                <a:solidFill>
                  <a:schemeClr val="bg1"/>
                </a:solidFill>
              </a:rPr>
              <a:t>. 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Zamówione pozycje należy odebrać okazując ważną legitymację do trzech dni roboczych.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W </a:t>
            </a:r>
            <a:r>
              <a:rPr lang="pl-PL" sz="1600" dirty="0">
                <a:solidFill>
                  <a:schemeClr val="bg1"/>
                </a:solidFill>
              </a:rPr>
              <a:t>BIGRR obowiązuje generalnie </a:t>
            </a:r>
            <a:r>
              <a:rPr lang="pl-PL" sz="1600" dirty="0" err="1">
                <a:solidFill>
                  <a:schemeClr val="bg1"/>
                </a:solidFill>
              </a:rPr>
              <a:t>bezrewersowy</a:t>
            </a:r>
            <a:r>
              <a:rPr lang="pl-PL" sz="1600" dirty="0">
                <a:solidFill>
                  <a:schemeClr val="bg1"/>
                </a:solidFill>
              </a:rPr>
              <a:t> system wypożyczania, </a:t>
            </a:r>
            <a:r>
              <a:rPr lang="pl-PL" sz="1600" dirty="0" smtClean="0">
                <a:solidFill>
                  <a:schemeClr val="bg1"/>
                </a:solidFill>
              </a:rPr>
              <a:t>na życzenie drukowane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jest potwierdzenie </a:t>
            </a:r>
            <a:r>
              <a:rPr lang="pl-PL" sz="1600" dirty="0">
                <a:solidFill>
                  <a:schemeClr val="bg1"/>
                </a:solidFill>
              </a:rPr>
              <a:t>wypożyczenia czy zwrotu książki. W ZKOA mogą być </a:t>
            </a:r>
            <a:r>
              <a:rPr lang="pl-PL" sz="1600" dirty="0" smtClean="0">
                <a:solidFill>
                  <a:schemeClr val="bg1"/>
                </a:solidFill>
              </a:rPr>
              <a:t>stosowane </a:t>
            </a:r>
            <a:r>
              <a:rPr lang="pl-PL" sz="1600" dirty="0">
                <a:solidFill>
                  <a:schemeClr val="bg1"/>
                </a:solidFill>
              </a:rPr>
              <a:t>rewersy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na </a:t>
            </a:r>
            <a:r>
              <a:rPr lang="pl-PL" sz="1600" dirty="0">
                <a:solidFill>
                  <a:schemeClr val="bg1"/>
                </a:solidFill>
              </a:rPr>
              <a:t>pozycje nieopracowane komputerowo.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W </a:t>
            </a:r>
            <a:r>
              <a:rPr lang="pl-PL" sz="1600" dirty="0" err="1">
                <a:solidFill>
                  <a:schemeClr val="bg1"/>
                </a:solidFill>
              </a:rPr>
              <a:t>BUWr</a:t>
            </a:r>
            <a:r>
              <a:rPr lang="pl-PL" sz="1600" dirty="0">
                <a:solidFill>
                  <a:schemeClr val="bg1"/>
                </a:solidFill>
              </a:rPr>
              <a:t> studenci wypożyczają </a:t>
            </a:r>
            <a:r>
              <a:rPr lang="pl-PL" sz="1600" dirty="0" smtClean="0">
                <a:solidFill>
                  <a:schemeClr val="bg1"/>
                </a:solidFill>
              </a:rPr>
              <a:t>generalnie 10 </a:t>
            </a:r>
            <a:r>
              <a:rPr lang="pl-PL" sz="1600" dirty="0">
                <a:solidFill>
                  <a:schemeClr val="bg1"/>
                </a:solidFill>
              </a:rPr>
              <a:t>woluminów na okres 90 dni.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W BIGRR </a:t>
            </a:r>
            <a:r>
              <a:rPr lang="pl-PL" sz="1600" dirty="0">
                <a:solidFill>
                  <a:schemeClr val="bg1"/>
                </a:solidFill>
              </a:rPr>
              <a:t>mogą mieć na </a:t>
            </a:r>
            <a:r>
              <a:rPr lang="pl-PL" sz="1600" dirty="0" smtClean="0">
                <a:solidFill>
                  <a:schemeClr val="bg1"/>
                </a:solidFill>
              </a:rPr>
              <a:t>koncie również </a:t>
            </a:r>
            <a:r>
              <a:rPr lang="pl-PL" sz="1600" dirty="0">
                <a:solidFill>
                  <a:schemeClr val="bg1"/>
                </a:solidFill>
              </a:rPr>
              <a:t>10 woluminów na okres 90 dni.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Okres </a:t>
            </a:r>
            <a:r>
              <a:rPr lang="pl-PL" sz="1600" dirty="0">
                <a:solidFill>
                  <a:schemeClr val="bg1"/>
                </a:solidFill>
              </a:rPr>
              <a:t>wypożyczenia </a:t>
            </a:r>
            <a:r>
              <a:rPr lang="pl-PL" sz="1600" dirty="0" smtClean="0">
                <a:solidFill>
                  <a:schemeClr val="bg1"/>
                </a:solidFill>
              </a:rPr>
              <a:t>można prolongować (o ile książka nie została zarezerwowana), a w </a:t>
            </a:r>
            <a:r>
              <a:rPr lang="pl-PL" sz="1600" dirty="0">
                <a:solidFill>
                  <a:schemeClr val="bg1"/>
                </a:solidFill>
              </a:rPr>
              <a:t>uzasadnionych przypadkach może ulec </a:t>
            </a:r>
            <a:r>
              <a:rPr lang="pl-PL" sz="1600" dirty="0" smtClean="0">
                <a:solidFill>
                  <a:schemeClr val="bg1"/>
                </a:solidFill>
              </a:rPr>
              <a:t>skróceniu. O prolongatę można wnioskować osobiście, telefonicznie, mailowo lub po zalogowaniu na swoje konto biblioteczne.</a:t>
            </a: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Wypożyczone materiały należy chronić przed zniszczeniem i zdekompletowaniem (załączniki), zwrócić do wyznaczonego terminu. Przetrzymanie materiałów powoduje blokadę </a:t>
            </a:r>
            <a:r>
              <a:rPr lang="pl-PL" sz="1600" dirty="0" smtClean="0">
                <a:solidFill>
                  <a:schemeClr val="bg1"/>
                </a:solidFill>
              </a:rPr>
              <a:t>konta i </a:t>
            </a:r>
            <a:r>
              <a:rPr lang="pl-PL" sz="1600" dirty="0">
                <a:solidFill>
                  <a:schemeClr val="bg1"/>
                </a:solidFill>
              </a:rPr>
              <a:t>naliczanie kar. </a:t>
            </a:r>
            <a:r>
              <a:rPr lang="pl-PL" sz="1600" dirty="0" smtClean="0">
                <a:solidFill>
                  <a:schemeClr val="bg1"/>
                </a:solidFill>
              </a:rPr>
              <a:t>W </a:t>
            </a:r>
            <a:r>
              <a:rPr lang="pl-PL" sz="1600" dirty="0">
                <a:solidFill>
                  <a:schemeClr val="bg1"/>
                </a:solidFill>
              </a:rPr>
              <a:t>przypadku zagubienia lub zniszczenia wypożyczonych materiałów należy odkupić dzieło w tym samym wydaniu lub uzgodnić z biblioteką inny sposób rekompensaty</a:t>
            </a:r>
            <a:r>
              <a:rPr lang="pl-PL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Student </a:t>
            </a:r>
            <a:r>
              <a:rPr lang="pl-PL" sz="1600" dirty="0">
                <a:solidFill>
                  <a:schemeClr val="bg1"/>
                </a:solidFill>
              </a:rPr>
              <a:t>ma obowiązek rozliczenia się ze wszystkich wypożyczonych materiałów bibliotecznych do końca każdego roku akademickiego. 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BIGRR </a:t>
            </a:r>
            <a:r>
              <a:rPr lang="pl-PL" sz="1600" dirty="0">
                <a:solidFill>
                  <a:schemeClr val="bg1"/>
                </a:solidFill>
              </a:rPr>
              <a:t>nie </a:t>
            </a:r>
            <a:r>
              <a:rPr lang="pl-PL" sz="1600" dirty="0" smtClean="0">
                <a:solidFill>
                  <a:schemeClr val="bg1"/>
                </a:solidFill>
              </a:rPr>
              <a:t>prowadzi </a:t>
            </a:r>
            <a:r>
              <a:rPr lang="pl-PL" sz="1600" dirty="0">
                <a:solidFill>
                  <a:schemeClr val="bg1"/>
                </a:solidFill>
              </a:rPr>
              <a:t>usług reprograficznych oraz wypożyczalni międzybibliotecznej, są one dostępne w odpowiednich agendach </a:t>
            </a:r>
            <a:r>
              <a:rPr lang="pl-PL" sz="1600" dirty="0" err="1">
                <a:solidFill>
                  <a:schemeClr val="bg1"/>
                </a:solidFill>
              </a:rPr>
              <a:t>BUWr</a:t>
            </a:r>
            <a:r>
              <a:rPr lang="pl-PL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Obsługę użytkowników Wypożyczalni Miejscowej </a:t>
            </a:r>
            <a:r>
              <a:rPr lang="pl-PL" sz="1600" dirty="0" err="1">
                <a:solidFill>
                  <a:schemeClr val="bg1"/>
                </a:solidFill>
              </a:rPr>
              <a:t>BUWr</a:t>
            </a:r>
            <a:r>
              <a:rPr lang="pl-PL" sz="1600" dirty="0">
                <a:solidFill>
                  <a:schemeClr val="bg1"/>
                </a:solidFill>
              </a:rPr>
              <a:t> wspomaga </a:t>
            </a:r>
            <a:r>
              <a:rPr lang="pl-PL" sz="1600" dirty="0" smtClean="0">
                <a:solidFill>
                  <a:schemeClr val="bg1"/>
                </a:solidFill>
                <a:hlinkClick r:id="rId2"/>
              </a:rPr>
              <a:t>książkomat</a:t>
            </a:r>
            <a:r>
              <a:rPr lang="pl-PL" sz="1600" dirty="0" smtClean="0">
                <a:solidFill>
                  <a:schemeClr val="bg1"/>
                </a:solidFill>
              </a:rPr>
              <a:t> oraz </a:t>
            </a:r>
            <a:r>
              <a:rPr lang="pl-PL" sz="1600" dirty="0" err="1">
                <a:solidFill>
                  <a:schemeClr val="bg1"/>
                </a:solidFill>
                <a:hlinkClick r:id="rId3"/>
              </a:rPr>
              <a:t>wrzutnia</a:t>
            </a:r>
            <a:r>
              <a:rPr lang="pl-PL" sz="1600" dirty="0">
                <a:solidFill>
                  <a:schemeClr val="bg1"/>
                </a:solidFill>
                <a:hlinkClick r:id="rId3"/>
              </a:rPr>
              <a:t> biblioteczna</a:t>
            </a:r>
            <a:r>
              <a:rPr lang="pl-PL" sz="16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u="sng" dirty="0" smtClean="0">
              <a:solidFill>
                <a:schemeClr val="bg1"/>
              </a:solidFill>
              <a:hlinkClick r:id="rId4"/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  <p:grpSp>
        <p:nvGrpSpPr>
          <p:cNvPr id="10" name="Grupa 9"/>
          <p:cNvGrpSpPr/>
          <p:nvPr/>
        </p:nvGrpSpPr>
        <p:grpSpPr>
          <a:xfrm>
            <a:off x="8949816" y="1506757"/>
            <a:ext cx="2820731" cy="2099664"/>
            <a:chOff x="8949816" y="3853127"/>
            <a:chExt cx="2820731" cy="2099664"/>
          </a:xfrm>
        </p:grpSpPr>
        <p:sp>
          <p:nvSpPr>
            <p:cNvPr id="13" name="pole tekstowe 12"/>
            <p:cNvSpPr txBox="1"/>
            <p:nvPr/>
          </p:nvSpPr>
          <p:spPr>
            <a:xfrm>
              <a:off x="8949816" y="3853127"/>
              <a:ext cx="25275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>
                  <a:solidFill>
                    <a:schemeClr val="bg1"/>
                  </a:solidFill>
                </a:rPr>
                <a:t>Poprawnie wypełniony rewers  ZKOA</a:t>
              </a:r>
              <a:endParaRPr lang="pl-PL" sz="1200" dirty="0">
                <a:solidFill>
                  <a:schemeClr val="bg1"/>
                </a:solidFill>
              </a:endParaRPr>
            </a:p>
          </p:txBody>
        </p:sp>
        <p:pic>
          <p:nvPicPr>
            <p:cNvPr id="15" name="Obraz 14"/>
            <p:cNvPicPr/>
            <p:nvPr/>
          </p:nvPicPr>
          <p:blipFill rotWithShape="1">
            <a:blip r:embed="rId7"/>
            <a:srcRect l="2998" t="16774" r="26015" b="1547"/>
            <a:stretch/>
          </p:blipFill>
          <p:spPr bwMode="auto">
            <a:xfrm>
              <a:off x="9040047" y="4185598"/>
              <a:ext cx="2730500" cy="176719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737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0759" y="1325825"/>
            <a:ext cx="6869801" cy="4939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PRACOWNIA HISTORII KARTOGRAFII</a:t>
            </a: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Zbiory </a:t>
            </a:r>
            <a:r>
              <a:rPr lang="pl-PL" sz="1600" dirty="0">
                <a:solidFill>
                  <a:schemeClr val="bg1"/>
                </a:solidFill>
              </a:rPr>
              <a:t>kartograficzne Pracowni Historii </a:t>
            </a:r>
            <a:r>
              <a:rPr lang="pl-PL" sz="1600" dirty="0" smtClean="0">
                <a:solidFill>
                  <a:schemeClr val="bg1"/>
                </a:solidFill>
              </a:rPr>
              <a:t>Kartografii są częścią Zakładu Geoinformatyki i Kartografii IGRR. Funkcjonują one z jednej strony jako zbiór dawnych i współczesnych dokumentów kartograficznych, z drugiej – jako wypożyczalnia materiałów kartograficznych do nauki i dydaktyki.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W zbiorach znajduje się kolekcja map i atlasów dawnych i współczesnych oraz współczesnych globusów Ziemi. Gromadzone są tutaj mapy średnio- i wielkoskalowe (topograficzne i tematyczne), mapy podręczne, turystyczne, plany miast, a także atlasy geograficzne, historyczne i inne atlasy tematyczne. Oprócz dokumentów papierowych PHK gromadzi również mapy i atlasy w formie cyfrowej.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Pracownia Historii Kartografii jest komórką odrębną a zbiory kartograficzne funkcjonują niezależnie od Biblioteki IGRR.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Pomieszczenie Pracowni znajduje się na piętrze III gmachu głównego </a:t>
            </a:r>
            <a:r>
              <a:rPr lang="pl-PL" sz="1600" dirty="0" err="1" smtClean="0">
                <a:solidFill>
                  <a:schemeClr val="bg1"/>
                </a:solidFill>
              </a:rPr>
              <a:t>UWr</a:t>
            </a:r>
            <a:r>
              <a:rPr lang="pl-PL" sz="1600" dirty="0" smtClean="0">
                <a:solidFill>
                  <a:schemeClr val="bg1"/>
                </a:solidFill>
              </a:rPr>
              <a:t>, w pokoju 335. Zbiory są czynne od poniedziałku do czwartku, w godz. od 10:00 do 14:00 oraz w piątki, w godz. od 12:00 do 14:00.</a:t>
            </a:r>
          </a:p>
          <a:p>
            <a:pPr marL="0" indent="0">
              <a:buNone/>
            </a:pPr>
            <a:endParaRPr lang="pl-PL" sz="1600" u="sng" dirty="0" smtClean="0">
              <a:solidFill>
                <a:schemeClr val="bg1"/>
              </a:solidFill>
              <a:hlinkClick r:id="rId2"/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861" y="2381679"/>
            <a:ext cx="2958745" cy="29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0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0759" y="1325825"/>
            <a:ext cx="10300978" cy="4939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Zbiory PHK – korzystanie z zasobów</a:t>
            </a:r>
            <a:endParaRPr lang="pl-PL" sz="1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Z czytelni </a:t>
            </a:r>
            <a:r>
              <a:rPr lang="pl-PL" sz="1600" dirty="0">
                <a:solidFill>
                  <a:schemeClr val="bg1"/>
                </a:solidFill>
              </a:rPr>
              <a:t>Pracowni Historii Kartografii </a:t>
            </a:r>
            <a:r>
              <a:rPr lang="pl-PL" sz="1600" dirty="0" smtClean="0">
                <a:solidFill>
                  <a:schemeClr val="bg1"/>
                </a:solidFill>
              </a:rPr>
              <a:t>korzystać mogą pracownicy Uniwersytetu Wrocławskiego oraz studenci Wydziału </a:t>
            </a:r>
            <a:r>
              <a:rPr lang="pl-PL" sz="1600" dirty="0">
                <a:solidFill>
                  <a:schemeClr val="bg1"/>
                </a:solidFill>
              </a:rPr>
              <a:t>Nauk o Ziemi i Kształtowania </a:t>
            </a:r>
            <a:r>
              <a:rPr lang="pl-PL" sz="1600" dirty="0" smtClean="0">
                <a:solidFill>
                  <a:schemeClr val="bg1"/>
                </a:solidFill>
              </a:rPr>
              <a:t>Środowiska. </a:t>
            </a:r>
            <a:r>
              <a:rPr lang="pl-PL" sz="1600" dirty="0">
                <a:solidFill>
                  <a:schemeClr val="bg1"/>
                </a:solidFill>
              </a:rPr>
              <a:t>Osoby spoza Uniwersytetu Wrocławskiego mogą korzystać z czytelni na podstawie </a:t>
            </a:r>
            <a:r>
              <a:rPr lang="pl-PL" sz="1600" dirty="0" smtClean="0">
                <a:solidFill>
                  <a:schemeClr val="bg1"/>
                </a:solidFill>
              </a:rPr>
              <a:t>pisma z </a:t>
            </a:r>
            <a:r>
              <a:rPr lang="pl-PL" sz="1600" dirty="0">
                <a:solidFill>
                  <a:schemeClr val="bg1"/>
                </a:solidFill>
              </a:rPr>
              <a:t>macierzystej instytucji, </a:t>
            </a:r>
            <a:r>
              <a:rPr lang="pl-PL" sz="1600" dirty="0" smtClean="0">
                <a:solidFill>
                  <a:schemeClr val="bg1"/>
                </a:solidFill>
              </a:rPr>
              <a:t>adresowanego </a:t>
            </a:r>
            <a:r>
              <a:rPr lang="pl-PL" sz="1600" dirty="0">
                <a:solidFill>
                  <a:schemeClr val="bg1"/>
                </a:solidFill>
              </a:rPr>
              <a:t>do kierownika Zakładu Geoinformatyki i Kartografii, </a:t>
            </a:r>
            <a:r>
              <a:rPr lang="pl-PL" sz="1600" dirty="0" smtClean="0">
                <a:solidFill>
                  <a:schemeClr val="bg1"/>
                </a:solidFill>
              </a:rPr>
              <a:t>zawierającego </a:t>
            </a:r>
            <a:r>
              <a:rPr lang="pl-PL" sz="1600" dirty="0">
                <a:solidFill>
                  <a:schemeClr val="bg1"/>
                </a:solidFill>
              </a:rPr>
              <a:t>opis </a:t>
            </a:r>
            <a:r>
              <a:rPr lang="pl-PL" sz="1600" dirty="0" smtClean="0">
                <a:solidFill>
                  <a:schemeClr val="bg1"/>
                </a:solidFill>
              </a:rPr>
              <a:t>prowadzonych badań, </a:t>
            </a:r>
            <a:r>
              <a:rPr lang="pl-PL" sz="1600" dirty="0">
                <a:solidFill>
                  <a:schemeClr val="bg1"/>
                </a:solidFill>
              </a:rPr>
              <a:t>do </a:t>
            </a:r>
            <a:r>
              <a:rPr lang="pl-PL" sz="1600" dirty="0" smtClean="0">
                <a:solidFill>
                  <a:schemeClr val="bg1"/>
                </a:solidFill>
              </a:rPr>
              <a:t>których </a:t>
            </a:r>
            <a:r>
              <a:rPr lang="pl-PL" sz="1600" dirty="0">
                <a:solidFill>
                  <a:schemeClr val="bg1"/>
                </a:solidFill>
              </a:rPr>
              <a:t>wykorzystane zostaną udostępnione materiały </a:t>
            </a:r>
            <a:r>
              <a:rPr lang="pl-PL" sz="1600" dirty="0" smtClean="0">
                <a:solidFill>
                  <a:schemeClr val="bg1"/>
                </a:solidFill>
              </a:rPr>
              <a:t>oraz </a:t>
            </a:r>
            <a:r>
              <a:rPr lang="pl-PL" sz="1600" dirty="0">
                <a:solidFill>
                  <a:schemeClr val="bg1"/>
                </a:solidFill>
              </a:rPr>
              <a:t>listę tych </a:t>
            </a:r>
            <a:r>
              <a:rPr lang="pl-PL" sz="1600" dirty="0" smtClean="0">
                <a:solidFill>
                  <a:schemeClr val="bg1"/>
                </a:solidFill>
              </a:rPr>
              <a:t>materiałów.</a:t>
            </a:r>
          </a:p>
          <a:p>
            <a:pPr marL="0" indent="0" algn="just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Warunkiem korzystania ze zbiorów kartograficznych PHK jest przestrzeganie regulaminu Pracowni, z którym należy się zapoznać przed pierwszą wizytą w czytelni zbiorów. Treść regulaminu dostępna jest na stronie internetowej </a:t>
            </a:r>
            <a:r>
              <a:rPr lang="pl-PL" sz="1600" dirty="0">
                <a:solidFill>
                  <a:schemeClr val="bg1"/>
                </a:solidFill>
              </a:rPr>
              <a:t>IGRR (</a:t>
            </a:r>
            <a:r>
              <a:rPr lang="pl-PL" sz="1600" dirty="0">
                <a:solidFill>
                  <a:schemeClr val="bg1"/>
                </a:solidFill>
                <a:hlinkClick r:id="rId2"/>
              </a:rPr>
              <a:t>https://www.geogr.uni.wroc.pl/data/files/lib-regulamin-phk.pdf</a:t>
            </a:r>
            <a:r>
              <a:rPr lang="pl-PL" sz="1600" dirty="0">
                <a:solidFill>
                  <a:schemeClr val="bg1"/>
                </a:solidFill>
              </a:rPr>
              <a:t>), </a:t>
            </a:r>
            <a:r>
              <a:rPr lang="pl-PL" sz="1600" dirty="0" smtClean="0">
                <a:solidFill>
                  <a:schemeClr val="bg1"/>
                </a:solidFill>
              </a:rPr>
              <a:t>jak również przed wejściem do zbiorów kartograficznych PHK. Osobom, które nie stosują się do jego postanowień, mogą zostać cofnięte prawa do korzystania ze zbiorów </a:t>
            </a:r>
            <a:r>
              <a:rPr lang="pl-PL" sz="1600" dirty="0">
                <a:solidFill>
                  <a:schemeClr val="bg1"/>
                </a:solidFill>
              </a:rPr>
              <a:t>Pracowni Historii Kartografii.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</a:rPr>
              <a:t>Do wypożyczania przeznaczone </a:t>
            </a:r>
            <a:r>
              <a:rPr lang="pl-PL" sz="1600" dirty="0" smtClean="0">
                <a:solidFill>
                  <a:schemeClr val="bg1"/>
                </a:solidFill>
              </a:rPr>
              <a:t>są głównie mapy i atlasy współczesne. Zbiory dawne są udostępniane wyłącznie na miejscu i nie mogą zostać wyniesione poza czytelnię.</a:t>
            </a:r>
          </a:p>
          <a:p>
            <a:pPr marL="0" indent="0" algn="just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W zbiorach kartograficznych PHK nie prowadzimy zapisów, ale studenci korzystający z czytelni muszą posiadać przy sobie ważną legitymację studencką.</a:t>
            </a:r>
          </a:p>
          <a:p>
            <a:pPr marL="0" indent="0" algn="just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Po złożeniu zamówienia czytelnik </a:t>
            </a:r>
            <a:r>
              <a:rPr lang="pl-PL" sz="1600" dirty="0">
                <a:solidFill>
                  <a:schemeClr val="bg1"/>
                </a:solidFill>
              </a:rPr>
              <a:t>dokonuje wpisu do księgi odwiedzin, podając wszystkie pożyczone </a:t>
            </a:r>
            <a:r>
              <a:rPr lang="pl-PL" sz="1600" dirty="0" smtClean="0">
                <a:solidFill>
                  <a:schemeClr val="bg1"/>
                </a:solidFill>
              </a:rPr>
              <a:t>materiały i zostawia na czas korzystania legitymację lub dowód osobisty. Za </a:t>
            </a:r>
            <a:r>
              <a:rPr lang="pl-PL" sz="1600" dirty="0">
                <a:solidFill>
                  <a:schemeClr val="bg1"/>
                </a:solidFill>
              </a:rPr>
              <a:t>zgodą osoby dyżurującej można pożyczać materiały na </a:t>
            </a:r>
            <a:r>
              <a:rPr lang="pl-PL" sz="1600" dirty="0" smtClean="0">
                <a:solidFill>
                  <a:schemeClr val="bg1"/>
                </a:solidFill>
              </a:rPr>
              <a:t>zajęcia. Zwrot wypożyczonych materiałów musi nastąpić w tym samym dniu, w którym zostały pożyczone, do godziny 14:00.</a:t>
            </a:r>
          </a:p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u="sng" dirty="0" smtClean="0">
              <a:solidFill>
                <a:schemeClr val="bg1"/>
              </a:solidFill>
              <a:hlinkClick r:id="rId3"/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189650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733" y="1408385"/>
            <a:ext cx="10143066" cy="47685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Szkolenie biblioteczne </a:t>
            </a:r>
            <a:r>
              <a:rPr lang="pl-PL" sz="1600" dirty="0" smtClean="0">
                <a:solidFill>
                  <a:schemeClr val="bg1"/>
                </a:solidFill>
              </a:rPr>
              <a:t>ma </a:t>
            </a:r>
            <a:r>
              <a:rPr lang="pl-PL" sz="1600" dirty="0">
                <a:solidFill>
                  <a:schemeClr val="bg1"/>
                </a:solidFill>
              </a:rPr>
              <a:t>na celu </a:t>
            </a:r>
            <a:r>
              <a:rPr lang="pl-PL" sz="1600" dirty="0" smtClean="0">
                <a:solidFill>
                  <a:schemeClr val="bg1"/>
                </a:solidFill>
              </a:rPr>
              <a:t>zapoznanie studentów IGRR z system biblioteczno-informacyjnym </a:t>
            </a:r>
            <a:r>
              <a:rPr lang="pl-PL" sz="1600" dirty="0">
                <a:solidFill>
                  <a:schemeClr val="bg1"/>
                </a:solidFill>
              </a:rPr>
              <a:t>Uczelni, </a:t>
            </a:r>
            <a:r>
              <a:rPr lang="pl-PL" sz="1600" dirty="0" smtClean="0">
                <a:solidFill>
                  <a:schemeClr val="bg1"/>
                </a:solidFill>
              </a:rPr>
              <a:t>sposobem </a:t>
            </a:r>
            <a:r>
              <a:rPr lang="pl-PL" sz="1600" dirty="0">
                <a:solidFill>
                  <a:schemeClr val="bg1"/>
                </a:solidFill>
              </a:rPr>
              <a:t>korzystania z bibliotek i ich zbiorów oraz </a:t>
            </a:r>
            <a:r>
              <a:rPr lang="pl-PL" sz="1600" dirty="0" smtClean="0">
                <a:solidFill>
                  <a:schemeClr val="bg1"/>
                </a:solidFill>
              </a:rPr>
              <a:t>wskazanie przydatnych źródeł informacji.</a:t>
            </a:r>
          </a:p>
          <a:p>
            <a:pPr marL="0" indent="0" algn="just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Kurs </a:t>
            </a:r>
            <a:r>
              <a:rPr lang="pl-PL" sz="1600" dirty="0">
                <a:solidFill>
                  <a:schemeClr val="bg1"/>
                </a:solidFill>
              </a:rPr>
              <a:t>jest obowiązkowy, a warunkiem jego zaliczenia jest poprawne rozwiązanie testu końcowego. </a:t>
            </a:r>
            <a:r>
              <a:rPr lang="pl-PL" sz="1600" dirty="0" smtClean="0">
                <a:solidFill>
                  <a:schemeClr val="bg1"/>
                </a:solidFill>
              </a:rPr>
              <a:t>Prosimy również o zapoznanie się z informacjami znajdującymi się na stronach, do których prowadzą </a:t>
            </a:r>
            <a:r>
              <a:rPr lang="pl-PL" sz="1600" dirty="0" err="1" smtClean="0">
                <a:solidFill>
                  <a:schemeClr val="bg1"/>
                </a:solidFill>
              </a:rPr>
              <a:t>hiperlinki</a:t>
            </a:r>
            <a:r>
              <a:rPr lang="pl-PL" sz="1600" dirty="0" smtClean="0">
                <a:solidFill>
                  <a:schemeClr val="bg1"/>
                </a:solidFill>
              </a:rPr>
              <a:t> umieszczone w tekście prezentacji.</a:t>
            </a:r>
          </a:p>
          <a:p>
            <a:pPr marL="0" indent="0" algn="just">
              <a:buNone/>
            </a:pPr>
            <a:endParaRPr lang="pl-PL" sz="16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1600" b="1" dirty="0" smtClean="0">
                <a:solidFill>
                  <a:schemeClr val="bg1"/>
                </a:solidFill>
              </a:rPr>
              <a:t>Skróty używane w tekście prezentacji:</a:t>
            </a:r>
          </a:p>
          <a:p>
            <a:pPr marL="0" indent="0">
              <a:buNone/>
            </a:pPr>
            <a:endParaRPr lang="pl-PL" sz="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err="1" smtClean="0">
                <a:solidFill>
                  <a:schemeClr val="bg1"/>
                </a:solidFill>
              </a:rPr>
              <a:t>UWr</a:t>
            </a:r>
            <a:r>
              <a:rPr lang="pl-PL" sz="1600" dirty="0" smtClean="0">
                <a:solidFill>
                  <a:schemeClr val="bg1"/>
                </a:solidFill>
              </a:rPr>
              <a:t> 	– Uniwersytet Wrocławski</a:t>
            </a:r>
          </a:p>
          <a:p>
            <a:pPr marL="0" indent="0">
              <a:buNone/>
            </a:pPr>
            <a:r>
              <a:rPr lang="pl-PL" sz="1600" dirty="0" err="1" smtClean="0">
                <a:solidFill>
                  <a:schemeClr val="bg1"/>
                </a:solidFill>
              </a:rPr>
              <a:t>BUWr</a:t>
            </a:r>
            <a:r>
              <a:rPr lang="pl-PL" sz="1600" dirty="0" smtClean="0">
                <a:solidFill>
                  <a:schemeClr val="bg1"/>
                </a:solidFill>
              </a:rPr>
              <a:t>	– Biblioteka Uniwersytecka (główna)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IGRR 	– Instytut </a:t>
            </a:r>
            <a:r>
              <a:rPr lang="pl-PL" sz="1600" dirty="0">
                <a:solidFill>
                  <a:schemeClr val="bg1"/>
                </a:solidFill>
              </a:rPr>
              <a:t>Geografii i Rozwoju </a:t>
            </a:r>
            <a:r>
              <a:rPr lang="pl-PL" sz="1600" dirty="0" smtClean="0">
                <a:solidFill>
                  <a:schemeClr val="bg1"/>
                </a:solidFill>
              </a:rPr>
              <a:t>Regionalnego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BIGRR 	– </a:t>
            </a:r>
            <a:r>
              <a:rPr lang="pl-PL" sz="1600" dirty="0">
                <a:solidFill>
                  <a:schemeClr val="bg1"/>
                </a:solidFill>
              </a:rPr>
              <a:t>Biblioteka Instytutu Geografii i Rozwoju </a:t>
            </a:r>
            <a:r>
              <a:rPr lang="pl-PL" sz="1600" dirty="0" smtClean="0">
                <a:solidFill>
                  <a:schemeClr val="bg1"/>
                </a:solidFill>
              </a:rPr>
              <a:t>Regionalnego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ZKOA 	– Zakład Klimatologii i Ochrony Atmosfery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PHK 	– Pracownia Historii Kartografii (zbiory kartograficzne)</a:t>
            </a:r>
            <a:endParaRPr lang="pl-PL" sz="1600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26737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2662" y="1325824"/>
            <a:ext cx="10596789" cy="5231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Wyszukiwanie materiałów kartograficznych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Oprócz informacji uzyskanej w zbiorach PHK na temat dostępności poszukiwanych map czy atlasów, istnieje także możliwość samodzielnego wyszukiwania zasobów z wykorzystaniem sieci Internet. Informację </a:t>
            </a:r>
            <a:r>
              <a:rPr lang="pl-PL" sz="1600" dirty="0">
                <a:solidFill>
                  <a:schemeClr val="bg1"/>
                </a:solidFill>
              </a:rPr>
              <a:t>katalogową o niektórych zasobach Pracowni Historii Kartografii stanowi system </a:t>
            </a:r>
            <a:r>
              <a:rPr lang="pl-PL" sz="1600" dirty="0" err="1">
                <a:solidFill>
                  <a:schemeClr val="bg1"/>
                </a:solidFill>
              </a:rPr>
              <a:t>GAiKK</a:t>
            </a:r>
            <a:r>
              <a:rPr lang="pl-PL" sz="1600" dirty="0">
                <a:solidFill>
                  <a:schemeClr val="bg1"/>
                </a:solidFill>
              </a:rPr>
              <a:t>, który jest katalogiem zbiorów kartograficznych Uniwersytetu Wrocławskiego </a:t>
            </a:r>
            <a:r>
              <a:rPr lang="pl-PL" sz="1600" dirty="0" smtClean="0">
                <a:solidFill>
                  <a:schemeClr val="bg1"/>
                </a:solidFill>
              </a:rPr>
              <a:t>(</a:t>
            </a:r>
            <a:r>
              <a:rPr lang="pl-PL" sz="1600" u="sng" dirty="0" smtClean="0">
                <a:solidFill>
                  <a:schemeClr val="bg1"/>
                </a:solidFill>
                <a:hlinkClick r:id="rId2"/>
              </a:rPr>
              <a:t>gaikk.bu.uni.wroc.pl/</a:t>
            </a:r>
            <a:r>
              <a:rPr lang="pl-PL" sz="1600" u="sng" dirty="0" err="1" smtClean="0">
                <a:solidFill>
                  <a:schemeClr val="bg1"/>
                </a:solidFill>
                <a:hlinkClick r:id="rId2"/>
              </a:rPr>
              <a:t>prod</a:t>
            </a:r>
            <a:r>
              <a:rPr lang="pl-PL" sz="1600" u="sng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pl-PL" sz="1600" dirty="0" smtClean="0">
                <a:solidFill>
                  <a:schemeClr val="bg1"/>
                </a:solidFill>
              </a:rPr>
              <a:t>). Umożliwia on wyszukiwanie na trzy sposoby: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1) </a:t>
            </a:r>
            <a:r>
              <a:rPr lang="pl-PL" sz="1600" u="sng" dirty="0" smtClean="0">
                <a:solidFill>
                  <a:schemeClr val="bg1"/>
                </a:solidFill>
              </a:rPr>
              <a:t>szukanie na mapie</a:t>
            </a:r>
            <a:r>
              <a:rPr lang="pl-PL" sz="1600" dirty="0" smtClean="0">
                <a:solidFill>
                  <a:schemeClr val="bg1"/>
                </a:solidFill>
              </a:rPr>
              <a:t> – po kliknięciu w nazwę miejscowości bądź w obszar na mapie, pojawiają się po prawej stronie mapy rekordy z wynikami</a:t>
            </a:r>
          </a:p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  <a:hlinkClick r:id="rId3"/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84" y="3286125"/>
            <a:ext cx="9316629" cy="322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55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2663" y="1089630"/>
            <a:ext cx="10596789" cy="56246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Wyszukiwanie materiałów kartograficznych – c.d.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2) </a:t>
            </a:r>
            <a:r>
              <a:rPr lang="pl-PL" sz="1600" u="sng" dirty="0" smtClean="0">
                <a:solidFill>
                  <a:schemeClr val="bg1"/>
                </a:solidFill>
              </a:rPr>
              <a:t>szukanie </a:t>
            </a:r>
            <a:r>
              <a:rPr lang="pl-PL" sz="1600" u="sng" dirty="0">
                <a:solidFill>
                  <a:schemeClr val="bg1"/>
                </a:solidFill>
              </a:rPr>
              <a:t>w indeksie</a:t>
            </a:r>
            <a:r>
              <a:rPr lang="pl-PL" sz="1600" dirty="0">
                <a:solidFill>
                  <a:schemeClr val="bg1"/>
                </a:solidFill>
              </a:rPr>
              <a:t> – po wpisaniu frazy w pole wyszukiwawcze, pojawiają się informacje o skatalogowanych w systemie </a:t>
            </a:r>
            <a:r>
              <a:rPr lang="pl-PL" sz="1600" dirty="0" smtClean="0">
                <a:solidFill>
                  <a:schemeClr val="bg1"/>
                </a:solidFill>
              </a:rPr>
              <a:t>    mapach</a:t>
            </a:r>
            <a:r>
              <a:rPr lang="pl-PL" sz="1600" dirty="0">
                <a:solidFill>
                  <a:schemeClr val="bg1"/>
                </a:solidFill>
              </a:rPr>
              <a:t>, atlasach lub globusach; w pole to można również wpisać sygnaturę </a:t>
            </a:r>
            <a:r>
              <a:rPr lang="pl-PL" sz="1600" dirty="0" smtClean="0">
                <a:solidFill>
                  <a:schemeClr val="bg1"/>
                </a:solidFill>
              </a:rPr>
              <a:t>dzieła</a:t>
            </a:r>
          </a:p>
          <a:p>
            <a:pPr marL="0" indent="0">
              <a:buNone/>
            </a:pP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pl-PL" sz="16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3) </a:t>
            </a:r>
            <a:r>
              <a:rPr lang="pl-PL" sz="1600" u="sng" dirty="0" smtClean="0">
                <a:solidFill>
                  <a:schemeClr val="bg1"/>
                </a:solidFill>
              </a:rPr>
              <a:t>szukanie </a:t>
            </a:r>
            <a:r>
              <a:rPr lang="pl-PL" sz="1600" u="sng" dirty="0">
                <a:solidFill>
                  <a:schemeClr val="bg1"/>
                </a:solidFill>
              </a:rPr>
              <a:t>w skorowidzu</a:t>
            </a:r>
            <a:r>
              <a:rPr lang="pl-PL" sz="1600" dirty="0">
                <a:solidFill>
                  <a:schemeClr val="bg1"/>
                </a:solidFill>
              </a:rPr>
              <a:t> – z listy rozwijanej wybieramy interesującą nas serię obiektów i klikamy w nią; na mapie pokazują się czerwone pola będące </a:t>
            </a:r>
            <a:r>
              <a:rPr lang="pl-PL" sz="1600" dirty="0" err="1">
                <a:solidFill>
                  <a:schemeClr val="bg1"/>
                </a:solidFill>
              </a:rPr>
              <a:t>geolokalizacją</a:t>
            </a:r>
            <a:r>
              <a:rPr lang="pl-PL" sz="1600" dirty="0">
                <a:solidFill>
                  <a:schemeClr val="bg1"/>
                </a:solidFill>
              </a:rPr>
              <a:t> danego arkusza mapy; po kliknięciu w pole uzyskujemy informację na temat tego arkusza</a:t>
            </a:r>
          </a:p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  <a:hlinkClick r:id="rId2"/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57" y="1966570"/>
            <a:ext cx="8647476" cy="1667309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57" y="4242679"/>
            <a:ext cx="6696757" cy="247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7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732" y="1237163"/>
            <a:ext cx="10046739" cy="4939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>
                <a:solidFill>
                  <a:schemeClr val="bg1"/>
                </a:solidFill>
              </a:rPr>
              <a:t>ZASOBY INFORMACYJNE</a:t>
            </a:r>
            <a:endParaRPr lang="pl-PL" sz="1600" dirty="0"/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Za pośrednictwem strony </a:t>
            </a:r>
            <a:r>
              <a:rPr lang="pl-PL" sz="1600" dirty="0" err="1" smtClean="0">
                <a:solidFill>
                  <a:schemeClr val="bg1"/>
                </a:solidFill>
              </a:rPr>
              <a:t>BUWr</a:t>
            </a:r>
            <a:r>
              <a:rPr lang="pl-PL" sz="1600" dirty="0" smtClean="0">
                <a:solidFill>
                  <a:schemeClr val="bg1"/>
                </a:solidFill>
              </a:rPr>
              <a:t> studenci </a:t>
            </a:r>
            <a:r>
              <a:rPr lang="pl-PL" sz="1600" dirty="0">
                <a:solidFill>
                  <a:schemeClr val="bg1"/>
                </a:solidFill>
              </a:rPr>
              <a:t>mają </a:t>
            </a:r>
            <a:r>
              <a:rPr lang="pl-PL" sz="1600" dirty="0" smtClean="0">
                <a:solidFill>
                  <a:schemeClr val="bg1"/>
                </a:solidFill>
              </a:rPr>
              <a:t>dostęp do wielu źródeł informacji. Wskazane są tam źródła ogólnodostępne i licencjonowane: bazy bibliograficzne i </a:t>
            </a:r>
            <a:r>
              <a:rPr lang="pl-PL" sz="1600" dirty="0" err="1" smtClean="0">
                <a:solidFill>
                  <a:schemeClr val="bg1"/>
                </a:solidFill>
              </a:rPr>
              <a:t>pełnotekstowe</a:t>
            </a:r>
            <a:r>
              <a:rPr lang="pl-PL" sz="1600" dirty="0" smtClean="0">
                <a:solidFill>
                  <a:schemeClr val="bg1"/>
                </a:solidFill>
              </a:rPr>
              <a:t>, katalogi centralne, serwisy, repozytoria, biblioteki cyfrowe, przydatne adresy bibliotek krajowych i zagranicznych.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  <a:hlinkClick r:id="rId2"/>
              </a:rPr>
              <a:t>https://www.bu.uni.wroc.pl/e-zasoby-uwr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pl-PL" sz="1600" dirty="0">
                <a:solidFill>
                  <a:schemeClr val="bg1"/>
                </a:solidFill>
                <a:hlinkClick r:id="rId3"/>
              </a:rPr>
              <a:t>://</a:t>
            </a:r>
            <a:r>
              <a:rPr lang="pl-PL" sz="1600" dirty="0" smtClean="0">
                <a:solidFill>
                  <a:schemeClr val="bg1"/>
                </a:solidFill>
                <a:hlinkClick r:id="rId3"/>
              </a:rPr>
              <a:t>www.bu.uni.wroc.pl/wyszukiwarki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pl-PL" sz="1600" dirty="0" smtClean="0">
                <a:solidFill>
                  <a:schemeClr val="bg1"/>
                </a:solidFill>
                <a:hlinkClick r:id="rId4"/>
              </a:rPr>
              <a:t>www.bu.uni.wroc.pl/otwarta-nauka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Do większości </a:t>
            </a:r>
            <a:r>
              <a:rPr lang="pl-PL" sz="1600" dirty="0">
                <a:solidFill>
                  <a:schemeClr val="bg1"/>
                </a:solidFill>
              </a:rPr>
              <a:t>licencjonowanych baz danych i </a:t>
            </a:r>
            <a:r>
              <a:rPr lang="pl-PL" sz="1600" dirty="0" err="1" smtClean="0">
                <a:solidFill>
                  <a:schemeClr val="bg1"/>
                </a:solidFill>
              </a:rPr>
              <a:t>pełnotekstowych</a:t>
            </a:r>
            <a:r>
              <a:rPr lang="pl-PL" sz="1600" dirty="0" smtClean="0">
                <a:solidFill>
                  <a:schemeClr val="bg1"/>
                </a:solidFill>
              </a:rPr>
              <a:t> czasopism </a:t>
            </a:r>
            <a:r>
              <a:rPr lang="pl-PL" sz="1600" dirty="0">
                <a:solidFill>
                  <a:schemeClr val="bg1"/>
                </a:solidFill>
              </a:rPr>
              <a:t>elektronicznych </a:t>
            </a:r>
            <a:r>
              <a:rPr lang="pl-PL" sz="1600" dirty="0" smtClean="0">
                <a:solidFill>
                  <a:schemeClr val="bg1"/>
                </a:solidFill>
              </a:rPr>
              <a:t>bezpłatny dostęp </a:t>
            </a:r>
            <a:r>
              <a:rPr lang="pl-PL" sz="1600" dirty="0">
                <a:solidFill>
                  <a:schemeClr val="bg1"/>
                </a:solidFill>
              </a:rPr>
              <a:t>jest </a:t>
            </a:r>
            <a:r>
              <a:rPr lang="pl-PL" sz="1600" dirty="0" smtClean="0">
                <a:solidFill>
                  <a:schemeClr val="bg1"/>
                </a:solidFill>
              </a:rPr>
              <a:t>możliwy tylko z </a:t>
            </a:r>
            <a:r>
              <a:rPr lang="pl-PL" sz="1600" dirty="0">
                <a:solidFill>
                  <a:schemeClr val="bg1"/>
                </a:solidFill>
              </a:rPr>
              <a:t>komputerów </a:t>
            </a:r>
            <a:r>
              <a:rPr lang="pl-PL" sz="1600" dirty="0" err="1" smtClean="0">
                <a:solidFill>
                  <a:schemeClr val="bg1"/>
                </a:solidFill>
              </a:rPr>
              <a:t>UWr</a:t>
            </a:r>
            <a:r>
              <a:rPr lang="pl-PL" sz="1600" dirty="0" smtClean="0">
                <a:solidFill>
                  <a:schemeClr val="bg1"/>
                </a:solidFill>
              </a:rPr>
              <a:t> lub po zarejestrowaniu w usłudze </a:t>
            </a:r>
            <a:r>
              <a:rPr lang="pl-PL" sz="1600" dirty="0" err="1" smtClean="0">
                <a:solidFill>
                  <a:schemeClr val="bg1"/>
                </a:solidFill>
                <a:hlinkClick r:id="rId5"/>
              </a:rPr>
              <a:t>proxy</a:t>
            </a:r>
            <a:r>
              <a:rPr lang="pl-PL" sz="1600" dirty="0" smtClean="0">
                <a:solidFill>
                  <a:schemeClr val="bg1"/>
                </a:solidFill>
              </a:rPr>
              <a:t> z prywatnego komputera. </a:t>
            </a: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u="sng" dirty="0" smtClean="0">
              <a:solidFill>
                <a:schemeClr val="bg1"/>
              </a:solidFill>
              <a:hlinkClick r:id="rId6"/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  <p:pic>
        <p:nvPicPr>
          <p:cNvPr id="16" name="Obraz 15"/>
          <p:cNvPicPr/>
          <p:nvPr/>
        </p:nvPicPr>
        <p:blipFill rotWithShape="1">
          <a:blip r:embed="rId9"/>
          <a:srcRect l="3263" t="54556" r="8554" b="18009"/>
          <a:stretch/>
        </p:blipFill>
        <p:spPr bwMode="auto">
          <a:xfrm>
            <a:off x="1210733" y="4054175"/>
            <a:ext cx="9874210" cy="1854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7455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2662" y="1325824"/>
            <a:ext cx="10596789" cy="52317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Zasoby </a:t>
            </a:r>
            <a:r>
              <a:rPr lang="pl-PL" sz="1600" dirty="0">
                <a:solidFill>
                  <a:schemeClr val="bg1"/>
                </a:solidFill>
              </a:rPr>
              <a:t>cyfrowe Pracowni Historii </a:t>
            </a:r>
            <a:r>
              <a:rPr lang="pl-PL" sz="1600" dirty="0" smtClean="0">
                <a:solidFill>
                  <a:schemeClr val="bg1"/>
                </a:solidFill>
              </a:rPr>
              <a:t>Kartografii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Oprócz dokumentów papierowych PHK gromadzi również mapy i atlasy w formie cyfrowej</a:t>
            </a:r>
            <a:r>
              <a:rPr lang="pl-PL" sz="1600" dirty="0" smtClean="0">
                <a:solidFill>
                  <a:schemeClr val="bg1"/>
                </a:solidFill>
              </a:rPr>
              <a:t>. Dotyczy to głównie dzieł dawnych.</a:t>
            </a:r>
          </a:p>
          <a:p>
            <a:pPr marL="0" indent="0">
              <a:buNone/>
            </a:pPr>
            <a:r>
              <a:rPr lang="pl-PL" sz="1600" u="sng" dirty="0">
                <a:solidFill>
                  <a:schemeClr val="bg1"/>
                </a:solidFill>
              </a:rPr>
              <a:t>Kartograficzna Biblioteka Cyfrowa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smtClean="0">
                <a:solidFill>
                  <a:schemeClr val="bg1"/>
                </a:solidFill>
              </a:rPr>
              <a:t>jest to kolekcja w Bibliotece Cyfrowej </a:t>
            </a:r>
            <a:r>
              <a:rPr lang="pl-PL" sz="1600" dirty="0" err="1" smtClean="0">
                <a:solidFill>
                  <a:schemeClr val="bg1"/>
                </a:solidFill>
              </a:rPr>
              <a:t>UWr</a:t>
            </a:r>
            <a:r>
              <a:rPr lang="pl-PL" sz="1600" dirty="0" smtClean="0">
                <a:solidFill>
                  <a:schemeClr val="bg1"/>
                </a:solidFill>
              </a:rPr>
              <a:t>, w której zgromadzone są </a:t>
            </a:r>
            <a:r>
              <a:rPr lang="pl-PL" sz="1600" dirty="0" err="1" smtClean="0">
                <a:solidFill>
                  <a:schemeClr val="bg1"/>
                </a:solidFill>
              </a:rPr>
              <a:t>zdigitalizowane</a:t>
            </a:r>
            <a:r>
              <a:rPr lang="pl-PL" sz="1600" dirty="0" smtClean="0">
                <a:solidFill>
                  <a:schemeClr val="bg1"/>
                </a:solidFill>
              </a:rPr>
              <a:t> </a:t>
            </a:r>
            <a:r>
              <a:rPr lang="pl-PL" sz="1600" dirty="0">
                <a:solidFill>
                  <a:schemeClr val="bg1"/>
                </a:solidFill>
              </a:rPr>
              <a:t>dawne dokumenty </a:t>
            </a:r>
            <a:r>
              <a:rPr lang="pl-PL" sz="1600" dirty="0" smtClean="0">
                <a:solidFill>
                  <a:schemeClr val="bg1"/>
                </a:solidFill>
              </a:rPr>
              <a:t>kartograficzne (mapy, jak również atlasy), </a:t>
            </a:r>
            <a:r>
              <a:rPr lang="pl-PL" sz="1600" dirty="0">
                <a:solidFill>
                  <a:schemeClr val="bg1"/>
                </a:solidFill>
              </a:rPr>
              <a:t>będące w posiadaniu Pracowni Historii Kartografii. Są to dzieła w dostępie </a:t>
            </a:r>
            <a:r>
              <a:rPr lang="pl-PL" sz="1600" dirty="0" smtClean="0">
                <a:solidFill>
                  <a:schemeClr val="bg1"/>
                </a:solidFill>
              </a:rPr>
              <a:t>publicznym (</a:t>
            </a:r>
            <a:r>
              <a:rPr lang="pl-PL" sz="1600" dirty="0">
                <a:solidFill>
                  <a:schemeClr val="bg1"/>
                </a:solidFill>
              </a:rPr>
              <a:t>creativecommons.org/</a:t>
            </a:r>
            <a:r>
              <a:rPr lang="pl-PL" sz="1600" dirty="0" err="1">
                <a:solidFill>
                  <a:schemeClr val="bg1"/>
                </a:solidFill>
              </a:rPr>
              <a:t>publicdomain</a:t>
            </a:r>
            <a:r>
              <a:rPr lang="pl-PL" sz="1600" dirty="0">
                <a:solidFill>
                  <a:schemeClr val="bg1"/>
                </a:solidFill>
              </a:rPr>
              <a:t>/</a:t>
            </a:r>
            <a:r>
              <a:rPr lang="pl-PL" sz="1600" dirty="0" err="1">
                <a:solidFill>
                  <a:schemeClr val="bg1"/>
                </a:solidFill>
              </a:rPr>
              <a:t>mark</a:t>
            </a:r>
            <a:r>
              <a:rPr lang="pl-PL" sz="1600" dirty="0">
                <a:solidFill>
                  <a:schemeClr val="bg1"/>
                </a:solidFill>
              </a:rPr>
              <a:t>/1.0/deed.pl</a:t>
            </a:r>
            <a:r>
              <a:rPr lang="pl-PL" sz="1600" dirty="0" smtClean="0">
                <a:solidFill>
                  <a:schemeClr val="bg1"/>
                </a:solidFill>
              </a:rPr>
              <a:t>), </a:t>
            </a:r>
            <a:r>
              <a:rPr lang="pl-PL" sz="1600" dirty="0">
                <a:solidFill>
                  <a:schemeClr val="bg1"/>
                </a:solidFill>
              </a:rPr>
              <a:t>z których można korzystać bez </a:t>
            </a:r>
            <a:r>
              <a:rPr lang="pl-PL" sz="1600" dirty="0" smtClean="0">
                <a:solidFill>
                  <a:schemeClr val="bg1"/>
                </a:solidFill>
              </a:rPr>
              <a:t>ograniczeń. </a:t>
            </a:r>
            <a:r>
              <a:rPr lang="pl-PL" sz="1600" dirty="0">
                <a:solidFill>
                  <a:schemeClr val="bg1"/>
                </a:solidFill>
              </a:rPr>
              <a:t>Link do </a:t>
            </a:r>
            <a:r>
              <a:rPr lang="pl-PL" sz="1600" dirty="0" smtClean="0">
                <a:solidFill>
                  <a:schemeClr val="bg1"/>
                </a:solidFill>
              </a:rPr>
              <a:t>kolekcji </a:t>
            </a:r>
            <a:r>
              <a:rPr lang="pl-PL" sz="1600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pl-PL" sz="1600" dirty="0">
                <a:solidFill>
                  <a:schemeClr val="bg1"/>
                </a:solidFill>
                <a:hlinkClick r:id="rId2"/>
              </a:rPr>
              <a:t>://www.bibliotekacyfrowa.pl/dlibra/collectiondescription/213</a:t>
            </a:r>
            <a:r>
              <a:rPr lang="pl-PL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1600" dirty="0" err="1" smtClean="0">
                <a:solidFill>
                  <a:schemeClr val="bg1"/>
                </a:solidFill>
              </a:rPr>
              <a:t>Zdigitalizowane</a:t>
            </a:r>
            <a:r>
              <a:rPr lang="pl-PL" sz="1600" dirty="0" smtClean="0">
                <a:solidFill>
                  <a:schemeClr val="bg1"/>
                </a:solidFill>
              </a:rPr>
              <a:t> mapy topograficzne z kolekcji PHK dostępne są również na </a:t>
            </a:r>
            <a:r>
              <a:rPr lang="pl-PL" sz="1600" dirty="0">
                <a:solidFill>
                  <a:schemeClr val="bg1"/>
                </a:solidFill>
              </a:rPr>
              <a:t>Portalu Dolny Śląsk, który zawiera </a:t>
            </a:r>
            <a:r>
              <a:rPr lang="pl-PL" sz="1600" dirty="0" err="1">
                <a:solidFill>
                  <a:schemeClr val="bg1"/>
                </a:solidFill>
              </a:rPr>
              <a:t>Karte</a:t>
            </a:r>
            <a:r>
              <a:rPr lang="pl-PL" sz="1600" dirty="0">
                <a:solidFill>
                  <a:schemeClr val="bg1"/>
                </a:solidFill>
              </a:rPr>
              <a:t> des </a:t>
            </a:r>
            <a:r>
              <a:rPr lang="pl-PL" sz="1600" dirty="0" err="1">
                <a:solidFill>
                  <a:schemeClr val="bg1"/>
                </a:solidFill>
              </a:rPr>
              <a:t>Deutschen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err="1">
                <a:solidFill>
                  <a:schemeClr val="bg1"/>
                </a:solidFill>
              </a:rPr>
              <a:t>Reiches</a:t>
            </a:r>
            <a:r>
              <a:rPr lang="pl-PL" sz="1600" dirty="0">
                <a:solidFill>
                  <a:schemeClr val="bg1"/>
                </a:solidFill>
              </a:rPr>
              <a:t> 1:100 000 z lat 1883–1945 oraz </a:t>
            </a:r>
            <a:r>
              <a:rPr lang="pl-PL" sz="1600" dirty="0" err="1">
                <a:solidFill>
                  <a:schemeClr val="bg1"/>
                </a:solidFill>
              </a:rPr>
              <a:t>Messtischblatt</a:t>
            </a:r>
            <a:r>
              <a:rPr lang="pl-PL" sz="1600" dirty="0">
                <a:solidFill>
                  <a:schemeClr val="bg1"/>
                </a:solidFill>
              </a:rPr>
              <a:t> 1:25 000 z lat 1905–1944 (</a:t>
            </a:r>
            <a:r>
              <a:rPr lang="pl-PL" sz="1600" dirty="0" err="1">
                <a:solidFill>
                  <a:schemeClr val="bg1"/>
                </a:solidFill>
              </a:rPr>
              <a:t>Topographische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err="1">
                <a:solidFill>
                  <a:schemeClr val="bg1"/>
                </a:solidFill>
              </a:rPr>
              <a:t>Karte</a:t>
            </a:r>
            <a:r>
              <a:rPr lang="pl-PL" sz="1600" dirty="0">
                <a:solidFill>
                  <a:schemeClr val="bg1"/>
                </a:solidFill>
              </a:rPr>
              <a:t> </a:t>
            </a:r>
            <a:r>
              <a:rPr lang="pl-PL" sz="1600" dirty="0" smtClean="0">
                <a:solidFill>
                  <a:schemeClr val="bg1"/>
                </a:solidFill>
              </a:rPr>
              <a:t>1:25 000). </a:t>
            </a:r>
            <a:r>
              <a:rPr lang="pl-PL" sz="1600" u="sng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pl-PL" sz="1600" u="sng" dirty="0">
                <a:solidFill>
                  <a:schemeClr val="bg1"/>
                </a:solidFill>
                <a:hlinkClick r:id="rId3"/>
              </a:rPr>
              <a:t>://</a:t>
            </a:r>
            <a:r>
              <a:rPr lang="pl-PL" sz="1600" u="sng" dirty="0" smtClean="0">
                <a:solidFill>
                  <a:schemeClr val="bg1"/>
                </a:solidFill>
                <a:hlinkClick r:id="rId3"/>
              </a:rPr>
              <a:t>geoportal.dolnyslask.pl/cat/usr/umwd-wodgik-wroclaw/mapa/mapy-historyczne-deutschen-reiches-dolny-slask</a:t>
            </a:r>
            <a:endParaRPr lang="pl-PL" sz="1600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 </a:t>
            </a:r>
            <a:endParaRPr lang="pl-PL" sz="1600" dirty="0" smtClean="0">
              <a:solidFill>
                <a:schemeClr val="bg1"/>
              </a:solidFill>
              <a:hlinkClick r:id="rId4"/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56653"/>
            <a:ext cx="10058400" cy="2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84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2663" y="2174240"/>
            <a:ext cx="10229578" cy="43833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200" dirty="0" smtClean="0">
                <a:solidFill>
                  <a:schemeClr val="bg1"/>
                </a:solidFill>
              </a:rPr>
              <a:t>Dziękujemy za uwagę.</a:t>
            </a:r>
          </a:p>
          <a:p>
            <a:pPr marL="0" indent="0" algn="ctr">
              <a:buNone/>
            </a:pPr>
            <a:endParaRPr lang="pl-PL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W razie pytań i problemów służymy pomocą w poszukiwaniach </a:t>
            </a:r>
            <a:r>
              <a:rPr lang="pl-PL" sz="2000" dirty="0">
                <a:solidFill>
                  <a:schemeClr val="bg1"/>
                </a:solidFill>
              </a:rPr>
              <a:t>potrzebnych </a:t>
            </a:r>
            <a:r>
              <a:rPr lang="pl-PL" sz="2000" dirty="0" smtClean="0">
                <a:solidFill>
                  <a:schemeClr val="bg1"/>
                </a:solidFill>
              </a:rPr>
              <a:t>materiałów. </a:t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>Prosimy kontaktować się z bibliotekarzami pod wskazanymi </a:t>
            </a:r>
            <a:r>
              <a:rPr lang="pl-PL" sz="2000" dirty="0" smtClean="0">
                <a:solidFill>
                  <a:schemeClr val="bg1"/>
                </a:solidFill>
                <a:hlinkClick r:id="rId2" action="ppaction://hlinksldjump"/>
              </a:rPr>
              <a:t>adresami</a:t>
            </a:r>
            <a:r>
              <a:rPr lang="pl-PL" sz="2000" dirty="0" smtClean="0">
                <a:solidFill>
                  <a:schemeClr val="bg1"/>
                </a:solidFill>
              </a:rPr>
              <a:t> lub telefonicznie.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Szkolenie biblioteczne zostanie zaliczone po rozwiązaniu testu.</a:t>
            </a: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47691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733" y="1408385"/>
            <a:ext cx="10143066" cy="4768577"/>
          </a:xfrm>
        </p:spPr>
        <p:txBody>
          <a:bodyPr>
            <a:noAutofit/>
          </a:bodyPr>
          <a:lstStyle/>
          <a:p>
            <a:pPr marL="266700" indent="0" algn="just">
              <a:buNone/>
            </a:pPr>
            <a:r>
              <a:rPr lang="pl-P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TEMATY PREZENTACJI:</a:t>
            </a:r>
          </a:p>
          <a:p>
            <a:pPr marL="714375" algn="just">
              <a:buFont typeface="Courier New" panose="02070309020205020404" pitchFamily="49" charset="0"/>
              <a:buChar char="o"/>
              <a:tabLst>
                <a:tab pos="3765550" algn="l"/>
              </a:tabLst>
            </a:pPr>
            <a:r>
              <a:rPr lang="pl-PL" sz="1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PODSTAWOWE INFORMACJE </a:t>
            </a:r>
            <a:r>
              <a:rPr lang="pl-PL" sz="16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s. </a:t>
            </a:r>
            <a:r>
              <a:rPr lang="pl-PL" sz="1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4</a:t>
            </a:r>
            <a:endParaRPr lang="pl-PL" sz="1600" b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4375" algn="just">
              <a:buFont typeface="Courier New" panose="02070309020205020404" pitchFamily="49" charset="0"/>
              <a:buChar char="o"/>
              <a:tabLst>
                <a:tab pos="3765550" algn="l"/>
              </a:tabLst>
            </a:pPr>
            <a:r>
              <a:rPr lang="pl-PL" sz="1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ZBIORY BIBLIOTEK s</a:t>
            </a:r>
            <a:r>
              <a:rPr lang="pl-PL" sz="16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. </a:t>
            </a:r>
            <a:r>
              <a:rPr lang="pl-PL" sz="1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5</a:t>
            </a:r>
            <a:endParaRPr lang="pl-PL" sz="1600" b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4375" algn="just">
              <a:buFont typeface="Courier New" panose="02070309020205020404" pitchFamily="49" charset="0"/>
              <a:buChar char="o"/>
              <a:tabLst>
                <a:tab pos="3765550" algn="l"/>
              </a:tabLst>
            </a:pPr>
            <a:r>
              <a:rPr lang="pl-PL" sz="16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ZAPISY </a:t>
            </a:r>
            <a:r>
              <a:rPr lang="pl-PL" sz="1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s</a:t>
            </a:r>
            <a:r>
              <a:rPr lang="pl-PL" sz="16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. </a:t>
            </a:r>
            <a:r>
              <a:rPr lang="pl-PL" sz="1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6</a:t>
            </a:r>
            <a:endParaRPr lang="pl-PL" sz="1600" b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4375" algn="just">
              <a:buFont typeface="Courier New" panose="02070309020205020404" pitchFamily="49" charset="0"/>
              <a:buChar char="o"/>
              <a:tabLst>
                <a:tab pos="3765550" algn="l"/>
              </a:tabLst>
            </a:pPr>
            <a:r>
              <a:rPr lang="pl-PL" sz="16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KATALOGI s. </a:t>
            </a:r>
            <a:r>
              <a:rPr lang="pl-PL" sz="1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7</a:t>
            </a:r>
            <a:endParaRPr lang="pl-PL" sz="1600" b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4375" algn="just">
              <a:buFont typeface="Courier New" panose="02070309020205020404" pitchFamily="49" charset="0"/>
              <a:buChar char="o"/>
              <a:tabLst>
                <a:tab pos="3765550" algn="l"/>
              </a:tabLst>
            </a:pPr>
            <a:r>
              <a:rPr lang="pl-PL" sz="16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UDOSTĘPNIANIE s. </a:t>
            </a:r>
            <a:r>
              <a:rPr lang="pl-PL" sz="1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13</a:t>
            </a:r>
            <a:endParaRPr lang="pl-PL" sz="1600" b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4375" algn="just">
              <a:buFont typeface="Courier New" panose="02070309020205020404" pitchFamily="49" charset="0"/>
              <a:buChar char="o"/>
              <a:tabLst>
                <a:tab pos="3765550" algn="l"/>
              </a:tabLst>
            </a:pPr>
            <a:r>
              <a:rPr lang="pl-PL" sz="16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CZYTELNIE IGRR s. </a:t>
            </a:r>
            <a:r>
              <a:rPr lang="pl-PL" sz="1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16</a:t>
            </a:r>
            <a:endParaRPr lang="pl-PL" sz="1600" b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4375" algn="just">
              <a:buFont typeface="Courier New" panose="02070309020205020404" pitchFamily="49" charset="0"/>
              <a:buChar char="o"/>
              <a:tabLst>
                <a:tab pos="3765550" algn="l"/>
              </a:tabLst>
            </a:pPr>
            <a:r>
              <a:rPr lang="pl-PL" sz="16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WYPOŻYCZALNIE IGRR s. </a:t>
            </a:r>
            <a:r>
              <a:rPr lang="pl-PL" sz="1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17</a:t>
            </a:r>
            <a:endParaRPr lang="pl-PL" sz="1600" b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4375" algn="just">
              <a:buFont typeface="Courier New" panose="02070309020205020404" pitchFamily="49" charset="0"/>
              <a:buChar char="o"/>
              <a:tabLst>
                <a:tab pos="3765550" algn="l"/>
              </a:tabLst>
            </a:pPr>
            <a:r>
              <a:rPr lang="pl-PL" sz="1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PRACOWNIA </a:t>
            </a:r>
            <a:r>
              <a:rPr lang="pl-PL" sz="16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HISTORII KARTOGRAFII s. </a:t>
            </a:r>
            <a:r>
              <a:rPr lang="pl-PL" sz="1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18</a:t>
            </a:r>
            <a:endParaRPr lang="pl-PL" sz="1600" b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4375" algn="just">
              <a:buFont typeface="Courier New" panose="02070309020205020404" pitchFamily="49" charset="0"/>
              <a:buChar char="o"/>
              <a:tabLst>
                <a:tab pos="3765550" algn="l"/>
              </a:tabLst>
            </a:pPr>
            <a:r>
              <a:rPr lang="pl-PL" sz="1600" b="1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ZASOBY INFORMACYJNE s. </a:t>
            </a:r>
            <a:r>
              <a:rPr lang="pl-PL" sz="1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22</a:t>
            </a:r>
            <a:endParaRPr lang="pl-PL" sz="1600" b="1" u="sng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l-P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l-PL" sz="1600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122466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733" y="1325825"/>
            <a:ext cx="10143066" cy="4851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600" b="1" dirty="0" smtClean="0">
                <a:solidFill>
                  <a:schemeClr val="bg1"/>
                </a:solidFill>
              </a:rPr>
              <a:t>Podstawowe </a:t>
            </a:r>
            <a:r>
              <a:rPr lang="pl-PL" sz="1600" b="1" dirty="0">
                <a:solidFill>
                  <a:schemeClr val="bg1"/>
                </a:solidFill>
              </a:rPr>
              <a:t>informacje </a:t>
            </a:r>
            <a:endParaRPr lang="pl-PL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W </a:t>
            </a:r>
            <a:r>
              <a:rPr lang="pl-PL" sz="1600" dirty="0">
                <a:solidFill>
                  <a:schemeClr val="bg1"/>
                </a:solidFill>
              </a:rPr>
              <a:t>ramach IGRR </a:t>
            </a:r>
            <a:r>
              <a:rPr lang="pl-PL" sz="1600" dirty="0" smtClean="0">
                <a:solidFill>
                  <a:schemeClr val="bg1"/>
                </a:solidFill>
              </a:rPr>
              <a:t>działa BIGRR będąca biblioteką specjalistyczną </a:t>
            </a:r>
            <a:r>
              <a:rPr lang="pl-PL" sz="1600" dirty="0">
                <a:solidFill>
                  <a:schemeClr val="bg1"/>
                </a:solidFill>
              </a:rPr>
              <a:t>w systemie biblioteczno-informacyjnym </a:t>
            </a:r>
            <a:r>
              <a:rPr lang="pl-PL" sz="1600" dirty="0" err="1">
                <a:solidFill>
                  <a:schemeClr val="bg1"/>
                </a:solidFill>
              </a:rPr>
              <a:t>UWr</a:t>
            </a:r>
            <a:r>
              <a:rPr lang="pl-PL" sz="1600" dirty="0">
                <a:solidFill>
                  <a:schemeClr val="bg1"/>
                </a:solidFill>
              </a:rPr>
              <a:t> oraz </a:t>
            </a:r>
            <a:r>
              <a:rPr lang="pl-PL" sz="1600" dirty="0" smtClean="0">
                <a:solidFill>
                  <a:schemeClr val="bg1"/>
                </a:solidFill>
              </a:rPr>
              <a:t>zbiory kartograficzne </a:t>
            </a:r>
            <a:r>
              <a:rPr lang="pl-PL" sz="1600" dirty="0">
                <a:solidFill>
                  <a:schemeClr val="bg1"/>
                </a:solidFill>
              </a:rPr>
              <a:t>PHK w strukturze </a:t>
            </a:r>
            <a:r>
              <a:rPr lang="pl-PL" sz="1600" dirty="0" smtClean="0">
                <a:solidFill>
                  <a:schemeClr val="bg1"/>
                </a:solidFill>
              </a:rPr>
              <a:t>Zakładu Geoinformatyki i Kartografii.</a:t>
            </a: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Dane </a:t>
            </a:r>
            <a:r>
              <a:rPr lang="pl-PL" sz="1600" dirty="0">
                <a:solidFill>
                  <a:schemeClr val="bg1"/>
                </a:solidFill>
              </a:rPr>
              <a:t>teleadresowe i aktualne informacje dotyczące funkcjonowania </a:t>
            </a:r>
            <a:r>
              <a:rPr lang="pl-PL" sz="1600" dirty="0" smtClean="0">
                <a:solidFill>
                  <a:schemeClr val="bg1"/>
                </a:solidFill>
              </a:rPr>
              <a:t>BIGRR znajdują </a:t>
            </a:r>
            <a:r>
              <a:rPr lang="pl-PL" sz="1600" dirty="0">
                <a:solidFill>
                  <a:schemeClr val="bg1"/>
                </a:solidFill>
              </a:rPr>
              <a:t>się na </a:t>
            </a:r>
            <a:r>
              <a:rPr lang="pl-PL" sz="1600" dirty="0" smtClean="0">
                <a:solidFill>
                  <a:schemeClr val="bg1"/>
                </a:solidFill>
              </a:rPr>
              <a:t>stronie: </a:t>
            </a:r>
            <a:r>
              <a:rPr lang="pl-PL" sz="1600" u="sng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pl-PL" sz="1600" u="sng" dirty="0">
                <a:solidFill>
                  <a:schemeClr val="bg1"/>
                </a:solidFill>
                <a:hlinkClick r:id="rId2"/>
              </a:rPr>
              <a:t>://</a:t>
            </a:r>
            <a:r>
              <a:rPr lang="pl-PL" sz="1600" u="sng" dirty="0" smtClean="0">
                <a:solidFill>
                  <a:schemeClr val="bg1"/>
                </a:solidFill>
                <a:hlinkClick r:id="rId2"/>
              </a:rPr>
              <a:t>www.geogr.uni.wroc.pl/biblioteki</a:t>
            </a:r>
            <a:endParaRPr lang="pl-PL" sz="1600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BIGRR </a:t>
            </a:r>
            <a:r>
              <a:rPr lang="pl-PL" sz="1600" dirty="0">
                <a:solidFill>
                  <a:schemeClr val="bg1"/>
                </a:solidFill>
              </a:rPr>
              <a:t>pl. Uniwersytecki 1, II p., pok. 228, tel. 71 3752803, email: </a:t>
            </a:r>
            <a:r>
              <a:rPr lang="pl-PL" sz="1600" u="sng" dirty="0">
                <a:solidFill>
                  <a:schemeClr val="bg1"/>
                </a:solidFill>
                <a:hlinkClick r:id="rId3"/>
              </a:rPr>
              <a:t>biblioteka.igrr@uwr.edu.pl</a:t>
            </a: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Zbiory BIGRR w ZKOA ul. </a:t>
            </a:r>
            <a:r>
              <a:rPr lang="pl-PL" sz="1600" dirty="0">
                <a:solidFill>
                  <a:schemeClr val="bg1"/>
                </a:solidFill>
              </a:rPr>
              <a:t>Kosiby 8, tel. 71 3729497 w. 101, </a:t>
            </a:r>
            <a:r>
              <a:rPr lang="pl-PL" sz="1600" u="sng" dirty="0">
                <a:solidFill>
                  <a:schemeClr val="bg1"/>
                </a:solidFill>
                <a:hlinkClick r:id="rId4"/>
              </a:rPr>
              <a:t>piotr.ropuszynski@uwr.edu.pl</a:t>
            </a: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Zbiory </a:t>
            </a:r>
            <a:r>
              <a:rPr lang="pl-PL" sz="1600" dirty="0" smtClean="0">
                <a:solidFill>
                  <a:schemeClr val="bg1"/>
                </a:solidFill>
              </a:rPr>
              <a:t>kartograficzne PHK </a:t>
            </a:r>
            <a:r>
              <a:rPr lang="pl-PL" sz="1600" dirty="0">
                <a:solidFill>
                  <a:schemeClr val="bg1"/>
                </a:solidFill>
              </a:rPr>
              <a:t>pl. Uniwersytecki 1, III p., pok. </a:t>
            </a:r>
            <a:r>
              <a:rPr lang="pl-PL" sz="1600" dirty="0" smtClean="0">
                <a:solidFill>
                  <a:schemeClr val="bg1"/>
                </a:solidFill>
              </a:rPr>
              <a:t>335, tel. 71 3752285, </a:t>
            </a:r>
            <a:r>
              <a:rPr lang="pl-PL" sz="1600" dirty="0" smtClean="0">
                <a:solidFill>
                  <a:schemeClr val="bg1"/>
                </a:solidFill>
                <a:hlinkClick r:id="rId5"/>
              </a:rPr>
              <a:t>lukasz.kasprzak@uwr.edu.pl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Studenci </a:t>
            </a:r>
            <a:r>
              <a:rPr lang="pl-PL" sz="1600" dirty="0">
                <a:solidFill>
                  <a:schemeClr val="bg1"/>
                </a:solidFill>
              </a:rPr>
              <a:t>IGRR mogą również korzystać z usług </a:t>
            </a:r>
            <a:r>
              <a:rPr lang="pl-PL" sz="1600" dirty="0" err="1" smtClean="0">
                <a:solidFill>
                  <a:schemeClr val="bg1"/>
                </a:solidFill>
              </a:rPr>
              <a:t>BUWr</a:t>
            </a:r>
            <a:r>
              <a:rPr lang="pl-PL" sz="1600" dirty="0" smtClean="0">
                <a:solidFill>
                  <a:schemeClr val="bg1"/>
                </a:solidFill>
              </a:rPr>
              <a:t>, 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pozostałych </a:t>
            </a:r>
            <a:r>
              <a:rPr lang="pl-PL" sz="1600" dirty="0">
                <a:solidFill>
                  <a:schemeClr val="bg1"/>
                </a:solidFill>
              </a:rPr>
              <a:t>bibliotek specjalistycznych </a:t>
            </a:r>
            <a:r>
              <a:rPr lang="pl-PL" sz="1600" dirty="0" err="1">
                <a:solidFill>
                  <a:schemeClr val="bg1"/>
                </a:solidFill>
              </a:rPr>
              <a:t>UWr</a:t>
            </a:r>
            <a:r>
              <a:rPr lang="pl-PL" sz="1600" dirty="0">
                <a:solidFill>
                  <a:schemeClr val="bg1"/>
                </a:solidFill>
              </a:rPr>
              <a:t> oraz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innych </a:t>
            </a:r>
            <a:r>
              <a:rPr lang="pl-PL" sz="1600" dirty="0">
                <a:solidFill>
                  <a:schemeClr val="bg1"/>
                </a:solidFill>
              </a:rPr>
              <a:t>wrocławskich bibliotek uczelnianych,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naukowych </a:t>
            </a:r>
            <a:r>
              <a:rPr lang="pl-PL" sz="1600" dirty="0">
                <a:solidFill>
                  <a:schemeClr val="bg1"/>
                </a:solidFill>
              </a:rPr>
              <a:t>i publicznych na zasadach określonych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w </a:t>
            </a:r>
            <a:r>
              <a:rPr lang="pl-PL" sz="1600" b="1" dirty="0">
                <a:solidFill>
                  <a:schemeClr val="bg1"/>
                </a:solidFill>
              </a:rPr>
              <a:t>regulaminach</a:t>
            </a:r>
            <a:r>
              <a:rPr lang="pl-PL" sz="1600" dirty="0">
                <a:solidFill>
                  <a:schemeClr val="bg1"/>
                </a:solidFill>
              </a:rPr>
              <a:t> tych jednostek. </a:t>
            </a:r>
          </a:p>
          <a:p>
            <a:pPr marL="0" indent="0">
              <a:buNone/>
            </a:pPr>
            <a:r>
              <a:rPr lang="pl-PL" sz="1600" b="1" dirty="0">
                <a:solidFill>
                  <a:schemeClr val="bg1"/>
                </a:solidFill>
              </a:rPr>
              <a:t> </a:t>
            </a: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  <p:pic>
        <p:nvPicPr>
          <p:cNvPr id="13" name="Obraz 12"/>
          <p:cNvPicPr/>
          <p:nvPr/>
        </p:nvPicPr>
        <p:blipFill rotWithShape="1">
          <a:blip r:embed="rId8"/>
          <a:srcRect l="21479" t="9960" r="27357" b="20632"/>
          <a:stretch/>
        </p:blipFill>
        <p:spPr bwMode="auto">
          <a:xfrm>
            <a:off x="7122877" y="4106174"/>
            <a:ext cx="3572131" cy="2456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154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732" y="1237163"/>
            <a:ext cx="7349067" cy="4939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 smtClean="0"/>
              <a:t> </a:t>
            </a:r>
            <a:r>
              <a:rPr lang="pl-PL" sz="1600" b="1" dirty="0" smtClean="0">
                <a:solidFill>
                  <a:schemeClr val="bg1"/>
                </a:solidFill>
              </a:rPr>
              <a:t>Zbiory bibliotek</a:t>
            </a:r>
          </a:p>
          <a:p>
            <a:pPr marL="0" indent="0" algn="ctr">
              <a:buNone/>
            </a:pP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Profil tematyczny zbiorów znajdujących się w BIGRR to geografia </a:t>
            </a:r>
            <a:r>
              <a:rPr lang="pl-PL" sz="1600" dirty="0">
                <a:solidFill>
                  <a:schemeClr val="bg1"/>
                </a:solidFill>
              </a:rPr>
              <a:t>ogólna, regionalna, fizyczna, ekonomiczna, turystyczna, geomorfologia, </a:t>
            </a:r>
            <a:r>
              <a:rPr lang="pl-PL" sz="1600" dirty="0" smtClean="0">
                <a:solidFill>
                  <a:schemeClr val="bg1"/>
                </a:solidFill>
              </a:rPr>
              <a:t>meteorologia, </a:t>
            </a:r>
            <a:r>
              <a:rPr lang="pl-PL" sz="1600" dirty="0">
                <a:solidFill>
                  <a:schemeClr val="bg1"/>
                </a:solidFill>
              </a:rPr>
              <a:t>klimatologia, ochrona środowiska, gospodarka przestrzenna, kartografia i geoinformatyka, geologia, nauki pokrewne i pomocnicze, encyklopedie i słowniki. 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BIGRR </a:t>
            </a:r>
            <a:r>
              <a:rPr lang="pl-PL" sz="1600" dirty="0">
                <a:solidFill>
                  <a:schemeClr val="bg1"/>
                </a:solidFill>
              </a:rPr>
              <a:t>gromadzi książki i czasopisma, 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w ZKOA znajdują się </a:t>
            </a:r>
            <a:r>
              <a:rPr lang="pl-PL" sz="1600" dirty="0">
                <a:solidFill>
                  <a:schemeClr val="bg1"/>
                </a:solidFill>
              </a:rPr>
              <a:t>książki i czasopisma z zakresu swojej specjalności oraz biuletyny meteorologiczne i mapy synoptyczne, 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a </a:t>
            </a:r>
            <a:r>
              <a:rPr lang="pl-PL" sz="1600" dirty="0">
                <a:solidFill>
                  <a:schemeClr val="bg1"/>
                </a:solidFill>
              </a:rPr>
              <a:t>w </a:t>
            </a:r>
            <a:r>
              <a:rPr lang="pl-PL" sz="1600" dirty="0" smtClean="0">
                <a:solidFill>
                  <a:schemeClr val="bg1"/>
                </a:solidFill>
              </a:rPr>
              <a:t>PHK przechowywane </a:t>
            </a:r>
            <a:r>
              <a:rPr lang="pl-PL" sz="1600" dirty="0">
                <a:solidFill>
                  <a:schemeClr val="bg1"/>
                </a:solidFill>
              </a:rPr>
              <a:t>są głównie mapy i atlasy.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Zbiory BIGRR i PHK dedykowane są głównie pracownikom i studentom IGRR oraz innym osobom zainteresowanym. Szczegółowe zasady korzystania ze zbiorów i usług bibliotecznych określają regulaminy, z którymi należy się zapoznać.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  <a:hlinkClick r:id="rId2"/>
              </a:rPr>
              <a:t>Regulamin BIGRR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  <a:hlinkClick r:id="rId3"/>
              </a:rPr>
              <a:t>Regulamin PHK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  <a:hlinkClick r:id="rId4"/>
              </a:rPr>
              <a:t>Regulamin </a:t>
            </a:r>
            <a:r>
              <a:rPr lang="pl-PL" sz="1600" dirty="0" err="1" smtClean="0">
                <a:solidFill>
                  <a:schemeClr val="bg1"/>
                </a:solidFill>
                <a:hlinkClick r:id="rId4"/>
              </a:rPr>
              <a:t>BUWr</a:t>
            </a:r>
            <a:endParaRPr lang="pl-PL" sz="1600" dirty="0">
              <a:solidFill>
                <a:schemeClr val="bg1"/>
              </a:solidFill>
              <a:hlinkClick r:id="rId2"/>
            </a:endParaRPr>
          </a:p>
          <a:p>
            <a:pPr marL="0" indent="0">
              <a:buNone/>
            </a:pPr>
            <a:endParaRPr lang="pl-PL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1600" b="1" dirty="0"/>
          </a:p>
          <a:p>
            <a:pPr marL="0" indent="0">
              <a:buNone/>
            </a:pPr>
            <a:endParaRPr lang="pl-PL" sz="1600" b="1" dirty="0" smtClean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43" y="1325825"/>
            <a:ext cx="3104378" cy="51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7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733" y="1325825"/>
            <a:ext cx="10143066" cy="48511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b="1" dirty="0" smtClean="0">
                <a:solidFill>
                  <a:schemeClr val="bg1"/>
                </a:solidFill>
              </a:rPr>
              <a:t>Zapisy do BIGRR i </a:t>
            </a:r>
            <a:r>
              <a:rPr lang="pl-PL" sz="1600" b="1" dirty="0" err="1" smtClean="0">
                <a:solidFill>
                  <a:schemeClr val="bg1"/>
                </a:solidFill>
              </a:rPr>
              <a:t>BUWr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Zapisać się </a:t>
            </a:r>
            <a:r>
              <a:rPr lang="pl-PL" sz="1600" dirty="0">
                <a:solidFill>
                  <a:schemeClr val="bg1"/>
                </a:solidFill>
              </a:rPr>
              <a:t>d</a:t>
            </a:r>
            <a:r>
              <a:rPr lang="pl-PL" sz="1600" dirty="0" smtClean="0">
                <a:solidFill>
                  <a:schemeClr val="bg1"/>
                </a:solidFill>
              </a:rPr>
              <a:t>o BIGRR i wypożyczać książki mają prawo studenci, doktoranci i pracownicy Instytutu Geografii i Rozwoju Regionalnego oraz studenci Uniwersytetu Wrocławskiego ze stwierdzoną niepełnosprawnością. 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Pozostali studenci i pracownicy </a:t>
            </a:r>
            <a:r>
              <a:rPr lang="pl-PL" sz="1600" dirty="0" err="1" smtClean="0">
                <a:solidFill>
                  <a:schemeClr val="bg1"/>
                </a:solidFill>
              </a:rPr>
              <a:t>UWr</a:t>
            </a:r>
            <a:r>
              <a:rPr lang="pl-PL" sz="1600" dirty="0" smtClean="0">
                <a:solidFill>
                  <a:schemeClr val="bg1"/>
                </a:solidFill>
              </a:rPr>
              <a:t> oraz inni użytkownicy mogą korzystać ze zbiorów tylko na miejscu w czytelniach.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Do zapisu </a:t>
            </a:r>
            <a:r>
              <a:rPr lang="pl-PL" sz="1600" dirty="0" smtClean="0">
                <a:solidFill>
                  <a:schemeClr val="bg1"/>
                </a:solidFill>
              </a:rPr>
              <a:t>konieczne </a:t>
            </a:r>
            <a:r>
              <a:rPr lang="pl-PL" sz="1600" dirty="0">
                <a:solidFill>
                  <a:schemeClr val="bg1"/>
                </a:solidFill>
              </a:rPr>
              <a:t>jest uprzednie wypełnienie odpowiedniego formularza online i postępowanie </a:t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wg wskazówek na stronie:</a:t>
            </a:r>
          </a:p>
          <a:p>
            <a:pPr marL="0" indent="0">
              <a:buNone/>
            </a:pPr>
            <a:r>
              <a:rPr lang="pl-PL" sz="1600" u="sng" dirty="0">
                <a:solidFill>
                  <a:schemeClr val="bg1"/>
                </a:solidFill>
                <a:hlinkClick r:id="rId2"/>
              </a:rPr>
              <a:t>https://www.bu.uni.wroc.pl/o-bibliotece/wirtualny-przewodnik-uzytkownika-zapisy</a:t>
            </a:r>
            <a:endParaRPr lang="pl-PL" sz="16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Konto biblioteczne można aktywować w BIGRR lub Wypożyczalni Miejscowej </a:t>
            </a:r>
            <a:r>
              <a:rPr lang="pl-PL" sz="1600" dirty="0" err="1" smtClean="0">
                <a:solidFill>
                  <a:schemeClr val="bg1"/>
                </a:solidFill>
              </a:rPr>
              <a:t>BUWr</a:t>
            </a:r>
            <a:r>
              <a:rPr lang="pl-PL" sz="1600" dirty="0" smtClean="0">
                <a:solidFill>
                  <a:schemeClr val="bg1"/>
                </a:solidFill>
              </a:rPr>
              <a:t> po okazaniu dowodu osobistego, legitymacji studenckiej i karty </a:t>
            </a:r>
            <a:r>
              <a:rPr lang="pl-PL" sz="1600" dirty="0">
                <a:solidFill>
                  <a:schemeClr val="bg1"/>
                </a:solidFill>
              </a:rPr>
              <a:t>zobowiązań</a:t>
            </a:r>
            <a:r>
              <a:rPr lang="pl-PL" sz="1600" dirty="0" smtClean="0">
                <a:solidFill>
                  <a:schemeClr val="bg1"/>
                </a:solidFill>
              </a:rPr>
              <a:t>. Aktywne konto upoważnia do wypożyczania książek w BIGRR i </a:t>
            </a:r>
            <a:r>
              <a:rPr lang="pl-PL" sz="1600" dirty="0" err="1" smtClean="0">
                <a:solidFill>
                  <a:schemeClr val="bg1"/>
                </a:solidFill>
              </a:rPr>
              <a:t>BUWr</a:t>
            </a:r>
            <a:r>
              <a:rPr lang="pl-PL" sz="1600" dirty="0" smtClean="0">
                <a:solidFill>
                  <a:schemeClr val="bg1"/>
                </a:solidFill>
              </a:rPr>
              <a:t> oraz korzystania z innych usług w systemie bibliotecznym (np. Wypożyczalnia Międzybiblioteczna, </a:t>
            </a:r>
            <a:r>
              <a:rPr lang="pl-PL" sz="1600" dirty="0" smtClean="0">
                <a:solidFill>
                  <a:schemeClr val="bg1"/>
                </a:solidFill>
              </a:rPr>
              <a:t>zamawianie online materiałów do czytelni </a:t>
            </a:r>
            <a:r>
              <a:rPr lang="pl-PL" sz="1600" dirty="0" smtClean="0">
                <a:solidFill>
                  <a:schemeClr val="bg1"/>
                </a:solidFill>
              </a:rPr>
              <a:t>innych bibliotek specjalistycznych </a:t>
            </a:r>
            <a:r>
              <a:rPr lang="pl-PL" sz="1600" dirty="0" err="1" smtClean="0">
                <a:solidFill>
                  <a:schemeClr val="bg1"/>
                </a:solidFill>
              </a:rPr>
              <a:t>UWr</a:t>
            </a:r>
            <a:r>
              <a:rPr lang="pl-PL" sz="1600" dirty="0" smtClean="0">
                <a:solidFill>
                  <a:schemeClr val="bg1"/>
                </a:solidFill>
              </a:rPr>
              <a:t>). 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Ważność </a:t>
            </a:r>
            <a:r>
              <a:rPr lang="pl-PL" sz="1600" dirty="0">
                <a:solidFill>
                  <a:schemeClr val="bg1"/>
                </a:solidFill>
              </a:rPr>
              <a:t>konta wygasa z końcem roku akademickiego, jego prolongatę można uzyskać po okazaniu ważnej legitymacji studenckiej i rozliczeniu się z zaległych </a:t>
            </a:r>
            <a:r>
              <a:rPr lang="pl-PL" sz="1600" dirty="0" err="1">
                <a:solidFill>
                  <a:schemeClr val="bg1"/>
                </a:solidFill>
              </a:rPr>
              <a:t>wypożyczeń</a:t>
            </a:r>
            <a:r>
              <a:rPr lang="pl-PL" sz="16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endParaRPr lang="pl-PL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/>
              <a:t> </a:t>
            </a:r>
          </a:p>
          <a:p>
            <a:pPr marL="0" indent="0">
              <a:buNone/>
            </a:pPr>
            <a:endParaRPr lang="pl-PL" sz="1600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26737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733" y="1237163"/>
            <a:ext cx="10143067" cy="4939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b="1" dirty="0" smtClean="0">
                <a:solidFill>
                  <a:schemeClr val="bg1"/>
                </a:solidFill>
              </a:rPr>
              <a:t>Katalogi 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Źródłem </a:t>
            </a:r>
            <a:r>
              <a:rPr lang="pl-PL" sz="1600" dirty="0">
                <a:solidFill>
                  <a:schemeClr val="bg1"/>
                </a:solidFill>
              </a:rPr>
              <a:t>informacji o zbiorach są katalogi materiałów zgromadzonych w danej kolekcji, bibliotece czy grupie bibliotek (katalogi centralne). Obecnie coraz powszechniejsze są katalogi elektroniczne, ale w wielu </a:t>
            </a:r>
            <a:r>
              <a:rPr lang="pl-PL" sz="1600" dirty="0" smtClean="0">
                <a:solidFill>
                  <a:schemeClr val="bg1"/>
                </a:solidFill>
              </a:rPr>
              <a:t>bibliotekach nadal </a:t>
            </a:r>
            <a:r>
              <a:rPr lang="pl-PL" sz="1600" dirty="0">
                <a:solidFill>
                  <a:schemeClr val="bg1"/>
                </a:solidFill>
              </a:rPr>
              <a:t>funkcjonują także katalogi tradycyjne w postaci katalogów kartkowych. 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b="1" dirty="0" smtClean="0">
                <a:solidFill>
                  <a:schemeClr val="bg1"/>
                </a:solidFill>
              </a:rPr>
              <a:t>Katalogi </a:t>
            </a:r>
            <a:r>
              <a:rPr lang="pl-PL" sz="1600" b="1" dirty="0">
                <a:solidFill>
                  <a:schemeClr val="bg1"/>
                </a:solidFill>
              </a:rPr>
              <a:t>elektroniczne </a:t>
            </a:r>
            <a:r>
              <a:rPr lang="pl-PL" sz="1600" dirty="0">
                <a:solidFill>
                  <a:schemeClr val="bg1"/>
                </a:solidFill>
              </a:rPr>
              <a:t>mogą mieć formę: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* online – zawierające rekordy bibliograficzne poszczególnych </a:t>
            </a:r>
            <a:r>
              <a:rPr lang="pl-PL" sz="1600" dirty="0" smtClean="0">
                <a:solidFill>
                  <a:schemeClr val="bg1"/>
                </a:solidFill>
              </a:rPr>
              <a:t>materiałów (książek, czasopism, 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map) oraz wykaz egzemplarzy czy zasobów (numery) </a:t>
            </a:r>
            <a:r>
              <a:rPr lang="pl-PL" sz="1600" dirty="0">
                <a:solidFill>
                  <a:schemeClr val="bg1"/>
                </a:solidFill>
              </a:rPr>
              <a:t>tych materiałów, czasem linki do pełnych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tekstów </a:t>
            </a:r>
            <a:r>
              <a:rPr lang="pl-PL" sz="1600" dirty="0">
                <a:solidFill>
                  <a:schemeClr val="bg1"/>
                </a:solidFill>
              </a:rPr>
              <a:t>w wersji elektronicznej </a:t>
            </a:r>
            <a:r>
              <a:rPr lang="pl-PL" sz="1600" dirty="0" smtClean="0">
                <a:solidFill>
                  <a:schemeClr val="bg1"/>
                </a:solidFill>
              </a:rPr>
              <a:t>(</a:t>
            </a:r>
            <a:r>
              <a:rPr lang="pl-PL" sz="1600" u="sng" dirty="0">
                <a:solidFill>
                  <a:schemeClr val="bg1"/>
                </a:solidFill>
                <a:hlinkClick r:id="rId2"/>
              </a:rPr>
              <a:t>https://katalog.bu.uni.wroc.pl/search/query?theme=system</a:t>
            </a:r>
            <a:r>
              <a:rPr lang="pl-PL" sz="1600" dirty="0">
                <a:solidFill>
                  <a:schemeClr val="bg1"/>
                </a:solidFill>
              </a:rPr>
              <a:t>).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Funkcjonalność </a:t>
            </a:r>
            <a:r>
              <a:rPr lang="pl-PL" sz="1600" dirty="0">
                <a:solidFill>
                  <a:schemeClr val="bg1"/>
                </a:solidFill>
              </a:rPr>
              <a:t>tego typu katalogów jest bardzo duża, dają wiele możliwości wyszukiwania,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filtrowania</a:t>
            </a:r>
            <a:r>
              <a:rPr lang="pl-PL" sz="1600" dirty="0">
                <a:solidFill>
                  <a:schemeClr val="bg1"/>
                </a:solidFill>
              </a:rPr>
              <a:t>, zamawiania do czytelni i wypożyczalni, </a:t>
            </a:r>
            <a:r>
              <a:rPr lang="pl-PL" sz="1600" dirty="0" smtClean="0">
                <a:solidFill>
                  <a:schemeClr val="bg1"/>
                </a:solidFill>
              </a:rPr>
              <a:t>a </a:t>
            </a:r>
            <a:r>
              <a:rPr lang="pl-PL" sz="1600" dirty="0">
                <a:solidFill>
                  <a:schemeClr val="bg1"/>
                </a:solidFill>
              </a:rPr>
              <a:t>w połączeniu z kontem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czytelniczym </a:t>
            </a:r>
            <a:r>
              <a:rPr lang="pl-PL" sz="1600" dirty="0">
                <a:solidFill>
                  <a:schemeClr val="bg1"/>
                </a:solidFill>
              </a:rPr>
              <a:t>– kontroli zamówionych materiałów;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* </a:t>
            </a:r>
            <a:r>
              <a:rPr lang="pl-PL" sz="1600" dirty="0" err="1">
                <a:solidFill>
                  <a:schemeClr val="bg1"/>
                </a:solidFill>
              </a:rPr>
              <a:t>zdigitalizowanych</a:t>
            </a:r>
            <a:r>
              <a:rPr lang="pl-PL" sz="1600" dirty="0">
                <a:solidFill>
                  <a:schemeClr val="bg1"/>
                </a:solidFill>
              </a:rPr>
              <a:t> katalogów – </a:t>
            </a:r>
            <a:r>
              <a:rPr lang="pl-PL" sz="1600" dirty="0" smtClean="0">
                <a:solidFill>
                  <a:schemeClr val="bg1"/>
                </a:solidFill>
              </a:rPr>
              <a:t>zwykle </a:t>
            </a:r>
            <a:r>
              <a:rPr lang="pl-PL" sz="1600" dirty="0">
                <a:solidFill>
                  <a:schemeClr val="bg1"/>
                </a:solidFill>
              </a:rPr>
              <a:t>są to katalogi zamknięte starszych zbiorów </a:t>
            </a:r>
            <a:r>
              <a:rPr lang="pl-PL" sz="1600" dirty="0" smtClean="0">
                <a:solidFill>
                  <a:schemeClr val="bg1"/>
                </a:solidFill>
              </a:rPr>
              <a:t>zawierające 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zeskanowane </a:t>
            </a:r>
            <a:r>
              <a:rPr lang="pl-PL" sz="1600" dirty="0">
                <a:solidFill>
                  <a:schemeClr val="bg1"/>
                </a:solidFill>
              </a:rPr>
              <a:t>karty katalogowe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(np. </a:t>
            </a:r>
            <a:r>
              <a:rPr lang="pl-PL" sz="1600" u="sng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pl-PL" sz="1600" u="sng" dirty="0">
                <a:solidFill>
                  <a:schemeClr val="bg1"/>
                </a:solidFill>
                <a:hlinkClick r:id="rId3"/>
              </a:rPr>
              <a:t>://www.bu.uni.wroc.pl/katalogi/zdigitalizowany-alfabetyczny-informacje</a:t>
            </a:r>
            <a:r>
              <a:rPr lang="pl-PL" sz="1600" dirty="0" smtClean="0">
                <a:solidFill>
                  <a:schemeClr val="bg1"/>
                </a:solidFill>
              </a:rPr>
              <a:t>). 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Wyszukiwanie </a:t>
            </a:r>
            <a:r>
              <a:rPr lang="pl-PL" sz="1600" dirty="0">
                <a:solidFill>
                  <a:schemeClr val="bg1"/>
                </a:solidFill>
              </a:rPr>
              <a:t>w takim katalogu wymaga znajomości zasad szeregowania </a:t>
            </a:r>
            <a:r>
              <a:rPr lang="pl-PL" sz="1600" dirty="0" smtClean="0">
                <a:solidFill>
                  <a:schemeClr val="bg1"/>
                </a:solidFill>
              </a:rPr>
              <a:t>kart </a:t>
            </a:r>
            <a:r>
              <a:rPr lang="pl-PL" sz="1600" dirty="0">
                <a:solidFill>
                  <a:schemeClr val="bg1"/>
                </a:solidFill>
              </a:rPr>
              <a:t>obowiązujących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w tradycyjnym </a:t>
            </a:r>
            <a:r>
              <a:rPr lang="pl-PL" sz="1600" dirty="0">
                <a:solidFill>
                  <a:schemeClr val="bg1"/>
                </a:solidFill>
              </a:rPr>
              <a:t>katalogu kartkowym, a zamówienie materiałów – wypełnienia formularza </a:t>
            </a:r>
            <a:r>
              <a:rPr lang="pl-PL" sz="1600" dirty="0" smtClean="0">
                <a:solidFill>
                  <a:schemeClr val="bg1"/>
                </a:solidFill>
              </a:rPr>
              <a:t/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elektronicznego</a:t>
            </a:r>
            <a:r>
              <a:rPr lang="pl-PL" sz="1600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AutoNum type="arabicPeriod"/>
            </a:pPr>
            <a:endParaRPr lang="pl-PL" sz="1600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  <p:pic>
        <p:nvPicPr>
          <p:cNvPr id="10" name="Obraz 9">
            <a:hlinkClick r:id="rId6" action="ppaction://hlinkfile"/>
          </p:cNvPr>
          <p:cNvPicPr>
            <a:picLocks noChangeAspect="1"/>
          </p:cNvPicPr>
          <p:nvPr/>
        </p:nvPicPr>
        <p:blipFill rotWithShape="1">
          <a:blip r:embed="rId7"/>
          <a:srcRect l="17988" t="5180" r="38042" b="19416"/>
          <a:stretch/>
        </p:blipFill>
        <p:spPr>
          <a:xfrm>
            <a:off x="9296400" y="2911521"/>
            <a:ext cx="2593426" cy="1752601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9696958" y="3630129"/>
            <a:ext cx="2175933" cy="67733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9840891" y="4307463"/>
            <a:ext cx="1227667" cy="2878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ze strzałką 13"/>
          <p:cNvCxnSpPr/>
          <p:nvPr/>
        </p:nvCxnSpPr>
        <p:spPr>
          <a:xfrm flipV="1">
            <a:off x="11441091" y="2807970"/>
            <a:ext cx="0" cy="8221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H="1">
            <a:off x="10839961" y="4595329"/>
            <a:ext cx="2" cy="1943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10168680" y="2603883"/>
            <a:ext cx="15527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Rekord bibliograficzny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10332397" y="4686206"/>
            <a:ext cx="14011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Wykaz egzemplarzy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9534094" y="2308091"/>
            <a:ext cx="250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Katalog online </a:t>
            </a:r>
            <a:r>
              <a:rPr lang="pl-PL" dirty="0" err="1" smtClean="0">
                <a:solidFill>
                  <a:schemeClr val="bg1"/>
                </a:solidFill>
              </a:rPr>
              <a:t>BUWr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7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ymbol zastępczy zawartości 17"/>
          <p:cNvPicPr>
            <a:picLocks noGrp="1"/>
          </p:cNvPicPr>
          <p:nvPr>
            <p:ph idx="1"/>
          </p:nvPr>
        </p:nvPicPr>
        <p:blipFill rotWithShape="1">
          <a:blip r:embed="rId2"/>
          <a:srcRect l="6526" t="11445" r="28836" b="4056"/>
          <a:stretch/>
        </p:blipFill>
        <p:spPr bwMode="auto">
          <a:xfrm>
            <a:off x="1219288" y="1294608"/>
            <a:ext cx="6718419" cy="4940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  <p:sp>
        <p:nvSpPr>
          <p:cNvPr id="11" name="Prostokąt 10"/>
          <p:cNvSpPr/>
          <p:nvPr/>
        </p:nvSpPr>
        <p:spPr>
          <a:xfrm>
            <a:off x="3010618" y="2544793"/>
            <a:ext cx="4753155" cy="2242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3520661" y="3054512"/>
            <a:ext cx="4044705" cy="3960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ze strzałką 13"/>
          <p:cNvCxnSpPr/>
          <p:nvPr/>
        </p:nvCxnSpPr>
        <p:spPr>
          <a:xfrm flipV="1">
            <a:off x="7556738" y="3247921"/>
            <a:ext cx="1632897" cy="46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 flipV="1">
            <a:off x="7763773" y="2651701"/>
            <a:ext cx="1425862" cy="52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9198304" y="2492080"/>
            <a:ext cx="13992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Indeks alfabetyczny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8235549" y="3520150"/>
            <a:ext cx="1598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Formularz zamówienia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2843834" y="2809331"/>
            <a:ext cx="3807129" cy="1840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3749519" y="3550920"/>
            <a:ext cx="715801" cy="2138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3296920" y="3550920"/>
            <a:ext cx="416560" cy="2138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8198757" y="2723881"/>
            <a:ext cx="3505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Wykaz wirtualnych szufladek i ich zakres alfabetyczny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8235549" y="5060057"/>
            <a:ext cx="27064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Pozycja (nr) karty/liczba kart w szufladce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9203384" y="3091520"/>
            <a:ext cx="13589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Menu nawigacyjne</a:t>
            </a:r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319498" y="5479212"/>
            <a:ext cx="21353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>
                <a:solidFill>
                  <a:schemeClr val="bg1"/>
                </a:solidFill>
              </a:rPr>
              <a:t>Zeskanowana karta katalogowa</a:t>
            </a:r>
          </a:p>
        </p:txBody>
      </p:sp>
      <p:cxnSp>
        <p:nvCxnSpPr>
          <p:cNvPr id="31" name="Łącznik prosty ze strzałką 30"/>
          <p:cNvCxnSpPr>
            <a:endCxn id="26" idx="1"/>
          </p:cNvCxnSpPr>
          <p:nvPr/>
        </p:nvCxnSpPr>
        <p:spPr>
          <a:xfrm flipV="1">
            <a:off x="6642612" y="2862381"/>
            <a:ext cx="1556145" cy="175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4456694" y="3656686"/>
            <a:ext cx="3810189" cy="36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46"/>
          <p:cNvCxnSpPr/>
          <p:nvPr/>
        </p:nvCxnSpPr>
        <p:spPr>
          <a:xfrm>
            <a:off x="3296920" y="3764758"/>
            <a:ext cx="0" cy="14701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 flipV="1">
            <a:off x="3296920" y="5204460"/>
            <a:ext cx="4969963" cy="228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737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57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0733" y="1237163"/>
            <a:ext cx="9675803" cy="493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/>
              <a:t> </a:t>
            </a:r>
          </a:p>
          <a:p>
            <a:pPr marL="0" indent="0">
              <a:buNone/>
            </a:pPr>
            <a:r>
              <a:rPr lang="pl-PL" sz="1600" b="1" dirty="0" smtClean="0">
                <a:solidFill>
                  <a:schemeClr val="bg1"/>
                </a:solidFill>
              </a:rPr>
              <a:t>Katalogi kartkowe </a:t>
            </a:r>
            <a:r>
              <a:rPr lang="pl-PL" sz="1600" dirty="0">
                <a:solidFill>
                  <a:schemeClr val="bg1"/>
                </a:solidFill>
              </a:rPr>
              <a:t>to zbiór kart zawierających opisy bibliograficzne materiałów, sporządzonych wg obowiązujących norm i uporządkowanych wg obowiązujących w bibliotece zasad. </a:t>
            </a:r>
            <a:endParaRPr lang="pl-PL" sz="1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Katalogi można dzielić ze względu na typ opisywanych materiałów, np.: katalog wydawnictw zwartych (książki jedno- i wielotomowe), wydawnictw ciągłych (czasopisma), map, druków nutowych, rękopisów, itp. 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Można je też dzielić wg sposobu porządkowania kart katalogowych na katalogi:</a:t>
            </a: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* </a:t>
            </a:r>
            <a:r>
              <a:rPr lang="pl-PL" sz="1600" dirty="0" smtClean="0">
                <a:solidFill>
                  <a:schemeClr val="bg1"/>
                </a:solidFill>
              </a:rPr>
              <a:t>alfabetyczne </a:t>
            </a:r>
            <a:r>
              <a:rPr lang="pl-PL" sz="1600" dirty="0">
                <a:solidFill>
                  <a:schemeClr val="bg1"/>
                </a:solidFill>
              </a:rPr>
              <a:t>(</a:t>
            </a:r>
            <a:r>
              <a:rPr lang="pl-PL" sz="1600" dirty="0" smtClean="0">
                <a:solidFill>
                  <a:schemeClr val="bg1"/>
                </a:solidFill>
              </a:rPr>
              <a:t>najczęściej </a:t>
            </a:r>
            <a:r>
              <a:rPr lang="pl-PL" sz="1600" dirty="0">
                <a:solidFill>
                  <a:schemeClr val="bg1"/>
                </a:solidFill>
              </a:rPr>
              <a:t>autorsko-tytułowe) – pomocne przy wyszukiwaniu materiałów, których </a:t>
            </a:r>
            <a:r>
              <a:rPr lang="pl-PL" sz="1600" dirty="0" smtClean="0">
                <a:solidFill>
                  <a:schemeClr val="bg1"/>
                </a:solidFill>
              </a:rPr>
              <a:t>autor </a:t>
            </a:r>
            <a:r>
              <a:rPr lang="pl-PL" sz="1600" dirty="0">
                <a:solidFill>
                  <a:schemeClr val="bg1"/>
                </a:solidFill>
              </a:rPr>
              <a:t>i tytuł są znane</a:t>
            </a:r>
            <a:r>
              <a:rPr lang="pl-PL" sz="1600" dirty="0" smtClean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* rzeczowe </a:t>
            </a:r>
            <a:r>
              <a:rPr lang="pl-PL" sz="1600" dirty="0">
                <a:solidFill>
                  <a:schemeClr val="bg1"/>
                </a:solidFill>
              </a:rPr>
              <a:t>(systematyczne, przedmiotowe, działowe, dziesiętne, w których podstawą układu jest zawartość treściowa, tematyka dzieła) – pomocne przy poszukiwaniu materiałów na określony temat</a:t>
            </a:r>
            <a:r>
              <a:rPr lang="pl-PL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pl-PL" sz="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</a:rPr>
              <a:t>Zamawianie materiałów odbywa się pisemnie, a udostępnianie na podstawie wypełnionego rewersu. Taki sposób zamawiania praktykowany jest również, jeśli katalogi elektroniczne nie mają funkcji zamawiania online.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W BIGRR tradycyjne katalogi </a:t>
            </a:r>
            <a:r>
              <a:rPr lang="pl-PL" sz="1600" dirty="0" smtClean="0">
                <a:solidFill>
                  <a:schemeClr val="bg1"/>
                </a:solidFill>
              </a:rPr>
              <a:t>kartkowe stopniowo są zamykane i nie są aktualizowane. Jedynie katalog czasopism jest aktualizowany. </a:t>
            </a:r>
            <a:endParaRPr lang="pl-PL" sz="1600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342663" y="60704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INSTYTUT GEOGRAFII I ROZWOJU REGIONALNEGO</a:t>
            </a:r>
          </a:p>
          <a:p>
            <a:r>
              <a:rPr lang="pl-PL" sz="2400" b="1" dirty="0" smtClean="0"/>
              <a:t>WYDZIAŁ NAUK O ZIEMI I KSZTAŁTOWANIA ŚRODOWISKA</a:t>
            </a:r>
            <a:endParaRPr lang="pl-PL" sz="2400" b="1" dirty="0"/>
          </a:p>
        </p:txBody>
      </p:sp>
      <p:pic>
        <p:nvPicPr>
          <p:cNvPr id="7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93" y="0"/>
            <a:ext cx="11975707" cy="96069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9175" cy="328612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1342663" y="41040"/>
            <a:ext cx="9352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INSTYTUT GEOGRAFII I ROZWOJU REGIONALNEGO</a:t>
            </a:r>
          </a:p>
          <a:p>
            <a:r>
              <a:rPr lang="pl-PL" sz="2000" b="1" dirty="0" smtClean="0"/>
              <a:t>WYDZIAŁ NAUK O ZIEMI I KSZTAŁTOWANIA ŚRODOWISKA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267376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b9768a2dd87903f9edc75e1edbf2a3de48f2129"/>
</p:tagLst>
</file>

<file path=ppt/theme/theme1.xml><?xml version="1.0" encoding="utf-8"?>
<a:theme xmlns:a="http://schemas.openxmlformats.org/drawingml/2006/main" name="Motyw pakietu Office">
  <a:themeElements>
    <a:clrScheme name="Niestandardowy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4B183"/>
      </a:hlink>
      <a:folHlink>
        <a:srgbClr val="FBE5D5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4807</TotalTime>
  <Words>2174</Words>
  <Application>Microsoft Office PowerPoint</Application>
  <PresentationFormat>Panoramiczny</PresentationFormat>
  <Paragraphs>310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BIBLIOTECZNE DLA STUDENTÓW UNIWERSYTETU WROCŁAWSKIEGO</dc:title>
  <dc:creator>GP</dc:creator>
  <cp:lastModifiedBy>Biblioteka</cp:lastModifiedBy>
  <cp:revision>980</cp:revision>
  <dcterms:created xsi:type="dcterms:W3CDTF">2012-08-15T16:54:36Z</dcterms:created>
  <dcterms:modified xsi:type="dcterms:W3CDTF">2023-09-26T11:17:19Z</dcterms:modified>
</cp:coreProperties>
</file>